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1"/>
  </p:handoutMasterIdLst>
  <p:sldIdLst>
    <p:sldId id="311" r:id="rId2"/>
    <p:sldId id="264" r:id="rId3"/>
    <p:sldId id="312" r:id="rId4"/>
    <p:sldId id="313" r:id="rId5"/>
    <p:sldId id="331" r:id="rId6"/>
    <p:sldId id="314" r:id="rId7"/>
    <p:sldId id="315" r:id="rId8"/>
    <p:sldId id="318" r:id="rId9"/>
    <p:sldId id="320" r:id="rId10"/>
    <p:sldId id="333" r:id="rId11"/>
    <p:sldId id="319" r:id="rId12"/>
    <p:sldId id="322" r:id="rId13"/>
    <p:sldId id="327" r:id="rId14"/>
    <p:sldId id="257" r:id="rId15"/>
    <p:sldId id="262" r:id="rId16"/>
    <p:sldId id="259" r:id="rId17"/>
    <p:sldId id="325" r:id="rId18"/>
    <p:sldId id="321" r:id="rId19"/>
    <p:sldId id="334" r:id="rId20"/>
  </p:sldIdLst>
  <p:sldSz cx="9144000" cy="6858000" type="screen4x3"/>
  <p:notesSz cx="666273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365605-0576-4446-9363-CE82D9ED9572}" type="datetimeFigureOut">
              <a:rPr lang="en-NZ" smtClean="0"/>
              <a:pPr/>
              <a:t>10/26/2012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4FB0A-C323-4E24-9E4F-B6B4754D7B11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3095171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5E4C5-5846-429C-B86B-65E7CBB32D60}" type="datetimeFigureOut">
              <a:rPr lang="en-NZ" smtClean="0"/>
              <a:pPr/>
              <a:t>10/26/2012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4822DAB-F351-4E4C-94C9-D96500D14D20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5E4C5-5846-429C-B86B-65E7CBB32D60}" type="datetimeFigureOut">
              <a:rPr lang="en-NZ" smtClean="0"/>
              <a:pPr/>
              <a:t>10/26/2012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2DAB-F351-4E4C-94C9-D96500D14D2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5E4C5-5846-429C-B86B-65E7CBB32D60}" type="datetimeFigureOut">
              <a:rPr lang="en-NZ" smtClean="0"/>
              <a:pPr/>
              <a:t>10/26/2012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2DAB-F351-4E4C-94C9-D96500D14D2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5E4C5-5846-429C-B86B-65E7CBB32D60}" type="datetimeFigureOut">
              <a:rPr lang="en-NZ" smtClean="0"/>
              <a:pPr/>
              <a:t>10/26/2012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2DAB-F351-4E4C-94C9-D96500D14D2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5E4C5-5846-429C-B86B-65E7CBB32D60}" type="datetimeFigureOut">
              <a:rPr lang="en-NZ" smtClean="0"/>
              <a:pPr/>
              <a:t>10/26/2012</a:t>
            </a:fld>
            <a:endParaRPr lang="en-NZ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2DAB-F351-4E4C-94C9-D96500D14D20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5E4C5-5846-429C-B86B-65E7CBB32D60}" type="datetimeFigureOut">
              <a:rPr lang="en-NZ" smtClean="0"/>
              <a:pPr/>
              <a:t>10/26/2012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2DAB-F351-4E4C-94C9-D96500D14D2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5E4C5-5846-429C-B86B-65E7CBB32D60}" type="datetimeFigureOut">
              <a:rPr lang="en-NZ" smtClean="0"/>
              <a:pPr/>
              <a:t>10/26/2012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2DAB-F351-4E4C-94C9-D96500D14D2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5E4C5-5846-429C-B86B-65E7CBB32D60}" type="datetimeFigureOut">
              <a:rPr lang="en-NZ" smtClean="0"/>
              <a:pPr/>
              <a:t>10/26/2012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2DAB-F351-4E4C-94C9-D96500D14D2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5E4C5-5846-429C-B86B-65E7CBB32D60}" type="datetimeFigureOut">
              <a:rPr lang="en-NZ" smtClean="0"/>
              <a:pPr/>
              <a:t>10/26/2012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2DAB-F351-4E4C-94C9-D96500D14D2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5E4C5-5846-429C-B86B-65E7CBB32D60}" type="datetimeFigureOut">
              <a:rPr lang="en-NZ" smtClean="0"/>
              <a:pPr/>
              <a:t>10/26/2012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2DAB-F351-4E4C-94C9-D96500D14D20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5E4C5-5846-429C-B86B-65E7CBB32D60}" type="datetimeFigureOut">
              <a:rPr lang="en-NZ" smtClean="0"/>
              <a:pPr/>
              <a:t>10/26/2012</a:t>
            </a:fld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2DAB-F351-4E4C-94C9-D96500D14D20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575E4C5-5846-429C-B86B-65E7CBB32D60}" type="datetimeFigureOut">
              <a:rPr lang="en-NZ" smtClean="0"/>
              <a:pPr/>
              <a:t>10/26/2012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4822DAB-F351-4E4C-94C9-D96500D14D20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NZ" sz="1400" dirty="0" smtClean="0"/>
              <a:t>Hazel Armstrong </a:t>
            </a:r>
          </a:p>
          <a:p>
            <a:r>
              <a:rPr lang="en-NZ" sz="1400" dirty="0" smtClean="0"/>
              <a:t>NZ </a:t>
            </a:r>
            <a:r>
              <a:rPr lang="en-NZ" sz="1400" dirty="0" err="1" smtClean="0"/>
              <a:t>Fabian</a:t>
            </a:r>
            <a:r>
              <a:rPr lang="en-NZ" sz="1400" dirty="0" smtClean="0"/>
              <a:t> Society October 2012</a:t>
            </a:r>
            <a:endParaRPr lang="en-NZ" sz="1400" dirty="0"/>
          </a:p>
          <a:p>
            <a:endParaRPr lang="en-NZ" dirty="0" smtClean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sz="2400" dirty="0" smtClean="0"/>
              <a:t>Light handed Regulation and Work safety: a rail case study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xmlns="" val="337270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Health and safety a tradable item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190265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1993- 2003</a:t>
            </a:r>
            <a:br>
              <a:rPr lang="en-NZ" dirty="0" smtClean="0"/>
            </a:br>
            <a:r>
              <a:rPr lang="en-NZ" dirty="0" smtClean="0"/>
              <a:t>a decade of exemption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 smtClean="0"/>
              <a:t>Officials work with NZ Rail to gain exemption for rail employers from HSE Act</a:t>
            </a:r>
            <a:endParaRPr lang="en-NZ" dirty="0"/>
          </a:p>
          <a:p>
            <a:r>
              <a:rPr lang="en-NZ" dirty="0" smtClean="0"/>
              <a:t>Rail employers exempted from new health and safety law from 1 April 1993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NZ" dirty="0"/>
              <a:t>NZ Rail sold in </a:t>
            </a:r>
            <a:r>
              <a:rPr lang="en-NZ" dirty="0" smtClean="0"/>
              <a:t>1993</a:t>
            </a:r>
            <a:endParaRPr lang="en-NZ" dirty="0"/>
          </a:p>
          <a:p>
            <a:r>
              <a:rPr lang="en-NZ" dirty="0" smtClean="0"/>
              <a:t>The rail safety system was a mirage: it did not exist: it could not be viewed.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xmlns="" val="381561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NZ" dirty="0" smtClean="0"/>
              <a:t>Rebranded in 1995 as </a:t>
            </a:r>
            <a:r>
              <a:rPr lang="en-NZ" dirty="0" err="1" smtClean="0"/>
              <a:t>Tranz</a:t>
            </a:r>
            <a:r>
              <a:rPr lang="en-NZ" dirty="0" smtClean="0"/>
              <a:t> Rail </a:t>
            </a:r>
            <a:endParaRPr lang="en-N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The sale of rail to the consortium</a:t>
            </a:r>
            <a:endParaRPr lang="en-N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764704"/>
            <a:ext cx="5112568" cy="4184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339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2000" dirty="0" smtClean="0"/>
              <a:t>The impact of deregulation on the safety of rail workers</a:t>
            </a:r>
            <a:endParaRPr lang="en-NZ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xmlns="" val="253008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Jack </a:t>
            </a:r>
            <a:r>
              <a:rPr lang="en-NZ" dirty="0" err="1" smtClean="0"/>
              <a:t>Neha</a:t>
            </a:r>
            <a:endParaRPr lang="en-NZ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67544" y="116632"/>
            <a:ext cx="1440180" cy="1912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NZ" dirty="0" smtClean="0"/>
              <a:t>In 1995, Jack </a:t>
            </a:r>
            <a:r>
              <a:rPr lang="en-NZ" dirty="0" err="1" smtClean="0"/>
              <a:t>Neha</a:t>
            </a:r>
            <a:r>
              <a:rPr lang="en-NZ" dirty="0" smtClean="0"/>
              <a:t> was killed in a shunting accident</a:t>
            </a:r>
          </a:p>
          <a:p>
            <a:r>
              <a:rPr lang="en-NZ" dirty="0" smtClean="0"/>
              <a:t>He had had six weeks on the job training as a </a:t>
            </a:r>
            <a:r>
              <a:rPr lang="en-NZ" dirty="0" err="1" smtClean="0"/>
              <a:t>shunter</a:t>
            </a:r>
            <a:endParaRPr lang="en-NZ" dirty="0" smtClean="0"/>
          </a:p>
          <a:p>
            <a:r>
              <a:rPr lang="en-NZ" dirty="0" smtClean="0"/>
              <a:t>Manning levels reduced, he was on his own</a:t>
            </a:r>
          </a:p>
          <a:p>
            <a:r>
              <a:rPr lang="en-NZ" dirty="0" smtClean="0"/>
              <a:t>“the wicket keeper removed”, the Judge said</a:t>
            </a:r>
          </a:p>
          <a:p>
            <a:r>
              <a:rPr lang="en-NZ" dirty="0" smtClean="0"/>
              <a:t>He fell from a moving wagon, and was run over</a:t>
            </a:r>
            <a:endParaRPr lang="en-N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87844"/>
            <a:ext cx="3096344" cy="3966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2785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Murray Spence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dirty="0" smtClean="0"/>
              <a:t>In 1996, Murray Spence died at age 35 years, he was a signals maintainer</a:t>
            </a:r>
          </a:p>
          <a:p>
            <a:r>
              <a:rPr lang="en-NZ" dirty="0" smtClean="0"/>
              <a:t>He was cleaning and inspecting junction boxes when he was struck on the right side of his face by the corner of a southbound rail car</a:t>
            </a:r>
            <a:endParaRPr lang="en-NZ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262862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Neil Faithfull</a:t>
            </a:r>
            <a:endParaRPr lang="en-NZ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NZ" dirty="0" smtClean="0"/>
              <a:t>In 2000, Neil Faithfull was killed when a wagon derailed and crushed him</a:t>
            </a:r>
          </a:p>
          <a:p>
            <a:r>
              <a:rPr lang="en-NZ" dirty="0" smtClean="0"/>
              <a:t>He had five children </a:t>
            </a:r>
          </a:p>
          <a:p>
            <a:r>
              <a:rPr lang="en-NZ" dirty="0" smtClean="0"/>
              <a:t>He had worked for Rail for 33 years</a:t>
            </a:r>
          </a:p>
          <a:p>
            <a:r>
              <a:rPr lang="en-NZ" dirty="0" smtClean="0"/>
              <a:t>He was two years off retirement</a:t>
            </a:r>
            <a:endParaRPr lang="en-N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204864"/>
            <a:ext cx="4038600" cy="3090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7335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Injured at work: </a:t>
            </a:r>
            <a:r>
              <a:rPr lang="en-NZ" dirty="0" err="1" smtClean="0"/>
              <a:t>Ioasa</a:t>
            </a:r>
            <a:r>
              <a:rPr lang="en-NZ" dirty="0" smtClean="0"/>
              <a:t> </a:t>
            </a:r>
            <a:r>
              <a:rPr lang="en-NZ" dirty="0" err="1" smtClean="0"/>
              <a:t>Iuni</a:t>
            </a:r>
            <a:endParaRPr lang="en-NZ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NZ" dirty="0" smtClean="0"/>
              <a:t>In 1998,  </a:t>
            </a:r>
            <a:r>
              <a:rPr lang="en-NZ" dirty="0" err="1" smtClean="0"/>
              <a:t>Ioasa</a:t>
            </a:r>
            <a:r>
              <a:rPr lang="en-NZ" dirty="0" smtClean="0"/>
              <a:t> </a:t>
            </a:r>
            <a:r>
              <a:rPr lang="en-NZ" dirty="0" err="1" smtClean="0"/>
              <a:t>Iuni</a:t>
            </a:r>
            <a:r>
              <a:rPr lang="en-NZ" dirty="0" smtClean="0"/>
              <a:t> lost his leg in a shunting accident</a:t>
            </a:r>
          </a:p>
          <a:p>
            <a:r>
              <a:rPr lang="en-NZ" dirty="0" smtClean="0"/>
              <a:t>The hand grip pulled away and he fell onto the track, the train ran over his leg</a:t>
            </a:r>
          </a:p>
          <a:p>
            <a:r>
              <a:rPr lang="en-NZ" dirty="0" smtClean="0"/>
              <a:t>The hand grip had been inspected infrequently- 5 times in 6 years and was rusted and corroded</a:t>
            </a:r>
          </a:p>
          <a:p>
            <a:r>
              <a:rPr lang="en-NZ" dirty="0" smtClean="0"/>
              <a:t>Non compliance with Mechanical code in approved safety system</a:t>
            </a:r>
            <a:endParaRPr lang="en-NZ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en-NZ" dirty="0"/>
          </a:p>
        </p:txBody>
      </p:sp>
      <p:pic>
        <p:nvPicPr>
          <p:cNvPr id="1026" name="Picture 2" descr="C:\Users\hazel\AppData\Local\Microsoft\Windows\Temporary Internet Files\Content.Outlook\TFG9P8IW\Iosa 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72816"/>
            <a:ext cx="3790120" cy="3240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5419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NZ" dirty="0" smtClean="0"/>
              <a:t>A death rate 8 x the national average</a:t>
            </a:r>
            <a:endParaRPr lang="en-N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 smtClean="0"/>
              <a:t>Tranz</a:t>
            </a:r>
            <a:r>
              <a:rPr lang="en-NZ" dirty="0" smtClean="0"/>
              <a:t> Rail wins again - 2000</a:t>
            </a:r>
            <a:endParaRPr lang="en-N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29024" y="1027278"/>
            <a:ext cx="2815183" cy="3769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2689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After the inquiry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Rail brought back under the HSE Act</a:t>
            </a:r>
          </a:p>
          <a:p>
            <a:r>
              <a:rPr lang="en-NZ" dirty="0" smtClean="0"/>
              <a:t>Health and safety improved with union involvement</a:t>
            </a:r>
          </a:p>
          <a:p>
            <a:r>
              <a:rPr lang="en-NZ" dirty="0" smtClean="0"/>
              <a:t>New rules introduced</a:t>
            </a:r>
          </a:p>
          <a:p>
            <a:r>
              <a:rPr lang="en-NZ" dirty="0" smtClean="0"/>
              <a:t>Reduction in injury rate – 40% reduction in lost time injuries and a 30% decrease in injury severity in first 12 months.</a:t>
            </a:r>
          </a:p>
          <a:p>
            <a:endParaRPr lang="en-NZ" dirty="0"/>
          </a:p>
          <a:p>
            <a:endParaRPr lang="en-NZ" dirty="0" smtClean="0"/>
          </a:p>
          <a:p>
            <a:endParaRPr lang="en-NZ" dirty="0"/>
          </a:p>
          <a:p>
            <a:endParaRPr lang="en-NZ" dirty="0" smtClean="0"/>
          </a:p>
          <a:p>
            <a:endParaRPr lang="en-NZ" dirty="0"/>
          </a:p>
          <a:p>
            <a:endParaRPr lang="en-NZ" dirty="0" smtClean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xmlns="" val="123711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Workers Memorial for those working for </a:t>
            </a:r>
            <a:r>
              <a:rPr lang="en-NZ" dirty="0" err="1" smtClean="0"/>
              <a:t>tranz</a:t>
            </a:r>
            <a:r>
              <a:rPr lang="en-NZ" smtClean="0"/>
              <a:t> Rail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n-NZ" dirty="0" smtClean="0"/>
          </a:p>
          <a:p>
            <a:r>
              <a:rPr lang="en-NZ" sz="8000" dirty="0" smtClean="0">
                <a:latin typeface="+mj-lt"/>
              </a:rPr>
              <a:t>In the five years 1995 to 2000 we remember those who died </a:t>
            </a:r>
            <a:r>
              <a:rPr lang="en-NZ" sz="8000" dirty="0">
                <a:latin typeface="+mj-lt"/>
              </a:rPr>
              <a:t> </a:t>
            </a:r>
            <a:r>
              <a:rPr lang="en-NZ" sz="8000" dirty="0" smtClean="0">
                <a:latin typeface="+mj-lt"/>
              </a:rPr>
              <a:t>while working for </a:t>
            </a:r>
            <a:r>
              <a:rPr lang="en-NZ" sz="8000" dirty="0" err="1" smtClean="0">
                <a:latin typeface="+mj-lt"/>
              </a:rPr>
              <a:t>Tranz</a:t>
            </a:r>
            <a:r>
              <a:rPr lang="en-NZ" sz="8000" dirty="0" smtClean="0">
                <a:latin typeface="+mj-lt"/>
              </a:rPr>
              <a:t> Rail</a:t>
            </a:r>
          </a:p>
          <a:p>
            <a:pPr marL="114300" indent="0">
              <a:buNone/>
            </a:pPr>
            <a:endParaRPr lang="en-NZ" sz="6200" dirty="0" smtClean="0">
              <a:latin typeface="+mj-lt"/>
            </a:endParaRPr>
          </a:p>
          <a:p>
            <a:pPr lvl="1"/>
            <a:r>
              <a:rPr lang="en-NZ" sz="8000" dirty="0" smtClean="0">
                <a:latin typeface="+mj-lt"/>
              </a:rPr>
              <a:t>Jack </a:t>
            </a:r>
            <a:r>
              <a:rPr lang="en-NZ" sz="8000" dirty="0" err="1" smtClean="0">
                <a:latin typeface="+mj-lt"/>
              </a:rPr>
              <a:t>Neha</a:t>
            </a:r>
            <a:endParaRPr lang="en-NZ" sz="8000" dirty="0" smtClean="0">
              <a:latin typeface="+mj-lt"/>
            </a:endParaRPr>
          </a:p>
          <a:p>
            <a:pPr lvl="1"/>
            <a:r>
              <a:rPr lang="en-NZ" sz="8000" dirty="0" smtClean="0">
                <a:latin typeface="+mj-lt"/>
              </a:rPr>
              <a:t>Thomas Blair</a:t>
            </a:r>
          </a:p>
          <a:p>
            <a:pPr lvl="1"/>
            <a:r>
              <a:rPr lang="en-NZ" sz="8000" dirty="0" smtClean="0">
                <a:latin typeface="+mj-lt"/>
              </a:rPr>
              <a:t>Murray Spence</a:t>
            </a:r>
          </a:p>
          <a:p>
            <a:pPr lvl="1"/>
            <a:r>
              <a:rPr lang="en-NZ" sz="8000" dirty="0" smtClean="0">
                <a:latin typeface="+mj-lt"/>
              </a:rPr>
              <a:t>Ronal </a:t>
            </a:r>
            <a:r>
              <a:rPr lang="en-NZ" sz="8000" dirty="0" err="1" smtClean="0">
                <a:latin typeface="+mj-lt"/>
              </a:rPr>
              <a:t>Higgison</a:t>
            </a:r>
            <a:endParaRPr lang="en-NZ" sz="8000" dirty="0" smtClean="0">
              <a:latin typeface="+mj-lt"/>
            </a:endParaRPr>
          </a:p>
          <a:p>
            <a:pPr lvl="1"/>
            <a:r>
              <a:rPr lang="en-NZ" sz="8000" dirty="0" smtClean="0">
                <a:latin typeface="+mj-lt"/>
              </a:rPr>
              <a:t>Bernie </a:t>
            </a:r>
            <a:r>
              <a:rPr lang="en-NZ" sz="8000" dirty="0" err="1" smtClean="0">
                <a:latin typeface="+mj-lt"/>
              </a:rPr>
              <a:t>Drader</a:t>
            </a:r>
            <a:endParaRPr lang="en-NZ" sz="8000" dirty="0" smtClean="0">
              <a:latin typeface="+mj-lt"/>
            </a:endParaRPr>
          </a:p>
          <a:p>
            <a:pPr lvl="1"/>
            <a:r>
              <a:rPr lang="en-NZ" sz="8000" dirty="0" smtClean="0">
                <a:latin typeface="+mj-lt"/>
              </a:rPr>
              <a:t>Paul Kyle</a:t>
            </a:r>
          </a:p>
          <a:p>
            <a:pPr lvl="1"/>
            <a:r>
              <a:rPr lang="en-NZ" sz="8000" dirty="0" smtClean="0">
                <a:latin typeface="+mj-lt"/>
              </a:rPr>
              <a:t>Nigel Cooper</a:t>
            </a:r>
          </a:p>
          <a:p>
            <a:pPr lvl="1"/>
            <a:r>
              <a:rPr lang="en-NZ" sz="8000" dirty="0" smtClean="0">
                <a:latin typeface="+mj-lt"/>
              </a:rPr>
              <a:t>Graham White</a:t>
            </a:r>
          </a:p>
          <a:p>
            <a:pPr lvl="1"/>
            <a:r>
              <a:rPr lang="en-NZ" sz="8000" dirty="0" smtClean="0">
                <a:latin typeface="+mj-lt"/>
              </a:rPr>
              <a:t>Ambrose </a:t>
            </a:r>
            <a:r>
              <a:rPr lang="en-NZ" sz="8000" dirty="0" err="1" smtClean="0">
                <a:latin typeface="+mj-lt"/>
              </a:rPr>
              <a:t>Manaia</a:t>
            </a:r>
            <a:endParaRPr lang="en-NZ" sz="8000" dirty="0" smtClean="0">
              <a:latin typeface="+mj-lt"/>
            </a:endParaRPr>
          </a:p>
          <a:p>
            <a:pPr lvl="1"/>
            <a:r>
              <a:rPr lang="en-NZ" sz="8000" dirty="0" smtClean="0">
                <a:latin typeface="+mj-lt"/>
              </a:rPr>
              <a:t>Neil Faithfull</a:t>
            </a:r>
          </a:p>
          <a:p>
            <a:pPr lvl="1"/>
            <a:r>
              <a:rPr lang="en-NZ" sz="8000" dirty="0" smtClean="0">
                <a:latin typeface="+mj-lt"/>
              </a:rPr>
              <a:t>And Robert Burt</a:t>
            </a:r>
          </a:p>
          <a:p>
            <a:endParaRPr lang="en-NZ" sz="4200" dirty="0">
              <a:latin typeface="Arial Rounded MT Bold" pitchFamily="34" charset="0"/>
            </a:endParaRPr>
          </a:p>
          <a:p>
            <a:pPr marL="114300" indent="0">
              <a:buNone/>
            </a:pPr>
            <a:r>
              <a:rPr lang="en-NZ" sz="4200" dirty="0"/>
              <a:t> 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xmlns="" val="63479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A job for life or a life for a job? Robert Burt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dirty="0" smtClean="0"/>
              <a:t>May 2000</a:t>
            </a:r>
          </a:p>
          <a:p>
            <a:r>
              <a:rPr lang="en-NZ" dirty="0" smtClean="0"/>
              <a:t>Caught under a train while shunting at the Middleton Freight depot</a:t>
            </a:r>
          </a:p>
          <a:p>
            <a:r>
              <a:rPr lang="en-NZ" dirty="0" smtClean="0"/>
              <a:t>Stepped on a foot plate, slipped and fell under a moving wagon connected to a remote controlled locomotive</a:t>
            </a:r>
            <a:endParaRPr lang="en-N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114039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The </a:t>
            </a:r>
            <a:r>
              <a:rPr lang="en-NZ" dirty="0" err="1" smtClean="0"/>
              <a:t>Tranz</a:t>
            </a:r>
            <a:r>
              <a:rPr lang="en-NZ" dirty="0" smtClean="0"/>
              <a:t> Rail Inquiry 2000</a:t>
            </a:r>
            <a:endParaRPr lang="en-NZ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80112" y="1951386"/>
            <a:ext cx="2304256" cy="3732895"/>
          </a:xfrm>
        </p:spPr>
      </p:pic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9411" y="1719263"/>
            <a:ext cx="3150678" cy="440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5315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Distancing rail from the state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The journey from 1974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xmlns="" val="165475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1974 Roger Douglas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NZ" dirty="0" smtClean="0"/>
              <a:t>A new direction for NZ Transport in 1974 hailed by Roger Douglas</a:t>
            </a:r>
          </a:p>
          <a:p>
            <a:r>
              <a:rPr lang="en-NZ" dirty="0" smtClean="0"/>
              <a:t>Rail to forego protection from road haulage limits</a:t>
            </a:r>
          </a:p>
          <a:p>
            <a:r>
              <a:rPr lang="en-NZ" dirty="0" smtClean="0"/>
              <a:t>I982 - removal of rail’s protection</a:t>
            </a:r>
            <a:endParaRPr lang="en-N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2420888"/>
            <a:ext cx="3626339" cy="2647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316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Richard </a:t>
            </a:r>
            <a:r>
              <a:rPr lang="en-NZ" dirty="0" err="1" smtClean="0"/>
              <a:t>Prebble</a:t>
            </a:r>
            <a:r>
              <a:rPr lang="en-NZ" dirty="0" smtClean="0"/>
              <a:t> Saving Rail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NZ" dirty="0" smtClean="0"/>
              <a:t>1984 election campaign</a:t>
            </a:r>
          </a:p>
          <a:p>
            <a:endParaRPr lang="en-N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NZ" dirty="0" smtClean="0"/>
              <a:t>1984 – the Booz Allen Report proposes:</a:t>
            </a:r>
          </a:p>
          <a:p>
            <a:pPr lvl="1"/>
            <a:endParaRPr lang="en-NZ" dirty="0" smtClean="0"/>
          </a:p>
          <a:p>
            <a:pPr lvl="1"/>
            <a:r>
              <a:rPr lang="en-NZ" dirty="0" smtClean="0"/>
              <a:t>Eliminating guard vans</a:t>
            </a:r>
          </a:p>
          <a:p>
            <a:pPr lvl="1"/>
            <a:r>
              <a:rPr lang="en-NZ" dirty="0" smtClean="0"/>
              <a:t>Reducing the size of crews</a:t>
            </a:r>
          </a:p>
          <a:p>
            <a:pPr lvl="1"/>
            <a:r>
              <a:rPr lang="en-NZ" dirty="0" smtClean="0"/>
              <a:t>Reducing use of firemen</a:t>
            </a:r>
          </a:p>
          <a:p>
            <a:pPr lvl="1"/>
            <a:r>
              <a:rPr lang="en-NZ" dirty="0" smtClean="0"/>
              <a:t>Increasing train size</a:t>
            </a:r>
          </a:p>
          <a:p>
            <a:pPr lvl="1"/>
            <a:r>
              <a:rPr lang="en-NZ" dirty="0" smtClean="0"/>
              <a:t>Increasing week end operations</a:t>
            </a:r>
          </a:p>
          <a:p>
            <a:pPr marL="411480" lvl="1" indent="0">
              <a:buNone/>
            </a:pPr>
            <a:endParaRPr lang="en-NZ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3068960"/>
            <a:ext cx="3702933" cy="2486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9649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Staff Numbers reduce by 60% from 1983 to 1990</a:t>
            </a:r>
            <a:endParaRPr lang="en-NZ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idx="1"/>
          </p:nvPr>
        </p:nvSpPr>
        <p:spPr/>
      </p:sp>
      <p:pic>
        <p:nvPicPr>
          <p:cNvPr id="4101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84784"/>
            <a:ext cx="7785430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4485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5 crew, then 3, then 2</a:t>
            </a:r>
            <a:endParaRPr lang="en-NZ" dirty="0"/>
          </a:p>
        </p:txBody>
      </p:sp>
      <p:pic>
        <p:nvPicPr>
          <p:cNvPr id="5122" name="Picture 2" descr="http://1.bp.blogspot.com/_QuiIt9d_Fec/SDyoA_jnhsI/AAAAAAAABpA/A2FHszx78Og/s640/Remote+control+locomotiv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764704"/>
            <a:ext cx="6096000" cy="4067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5504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587</TotalTime>
  <Words>541</Words>
  <Application>Microsoft Office PowerPoint</Application>
  <PresentationFormat>On-screen Show (4:3)</PresentationFormat>
  <Paragraphs>82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Apothecary</vt:lpstr>
      <vt:lpstr>Light handed Regulation and Work safety: a rail case study</vt:lpstr>
      <vt:lpstr>Workers Memorial for those working for tranz Rail</vt:lpstr>
      <vt:lpstr>A job for life or a life for a job? Robert Burt </vt:lpstr>
      <vt:lpstr>The Tranz Rail Inquiry 2000</vt:lpstr>
      <vt:lpstr>Distancing rail from the state</vt:lpstr>
      <vt:lpstr>1974 Roger Douglas</vt:lpstr>
      <vt:lpstr>Richard Prebble Saving Rail </vt:lpstr>
      <vt:lpstr>Staff Numbers reduce by 60% from 1983 to 1990</vt:lpstr>
      <vt:lpstr>5 crew, then 3, then 2</vt:lpstr>
      <vt:lpstr>Health and safety a tradable item</vt:lpstr>
      <vt:lpstr>1993- 2003 a decade of exemption </vt:lpstr>
      <vt:lpstr>The sale of rail to the consortium</vt:lpstr>
      <vt:lpstr>The impact of deregulation on the safety of rail workers</vt:lpstr>
      <vt:lpstr>Jack Neha</vt:lpstr>
      <vt:lpstr>Murray Spence</vt:lpstr>
      <vt:lpstr>Neil Faithfull</vt:lpstr>
      <vt:lpstr>Injured at work: Ioasa Iuni</vt:lpstr>
      <vt:lpstr>Tranz Rail wins again - 2000</vt:lpstr>
      <vt:lpstr>After the inquiry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Hazel Armstrong</dc:creator>
  <cp:lastModifiedBy>Conor Donohue</cp:lastModifiedBy>
  <cp:revision>42</cp:revision>
  <cp:lastPrinted>2011-10-26T03:06:22Z</cp:lastPrinted>
  <dcterms:created xsi:type="dcterms:W3CDTF">2011-10-25T04:38:43Z</dcterms:created>
  <dcterms:modified xsi:type="dcterms:W3CDTF">2012-10-25T23:02:07Z</dcterms:modified>
</cp:coreProperties>
</file>