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094" autoAdjust="0"/>
  </p:normalViewPr>
  <p:slideViewPr>
    <p:cSldViewPr>
      <p:cViewPr varScale="1">
        <p:scale>
          <a:sx n="46" d="100"/>
          <a:sy n="46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93DB9A-9C65-4577-B248-B888067B64DD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E6AF4-535E-4196-BBAC-05D33E856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BAD8B-7CC7-4C57-9281-BD4BBC50D725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C6D42-C3F5-4106-B79C-41872F2E70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NZ" dirty="0" smtClean="0"/>
              <a:t>Schedule</a:t>
            </a:r>
            <a:r>
              <a:rPr lang="en-NZ" baseline="0" dirty="0" smtClean="0"/>
              <a:t> 2 was introduced to comply with ILO Convention 42. The diseases listed in Schedule 2 are:</a:t>
            </a:r>
          </a:p>
          <a:p>
            <a:endParaRPr lang="en-NZ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err="1" smtClean="0"/>
              <a:t>Pneumoconioses</a:t>
            </a:r>
            <a:r>
              <a:rPr lang="en-US" dirty="0" smtClean="0"/>
              <a:t> caused by </a:t>
            </a:r>
            <a:r>
              <a:rPr lang="en-US" dirty="0" err="1" smtClean="0"/>
              <a:t>sclerogenetic</a:t>
            </a:r>
            <a:r>
              <a:rPr lang="en-US" dirty="0" smtClean="0"/>
              <a:t> mineral dust (silicosis, </a:t>
            </a:r>
            <a:r>
              <a:rPr lang="en-US" dirty="0" err="1" smtClean="0"/>
              <a:t>anthraco</a:t>
            </a:r>
            <a:r>
              <a:rPr lang="en-US" dirty="0" smtClean="0"/>
              <a:t>-silicosis, asbestosis) and </a:t>
            </a:r>
            <a:r>
              <a:rPr lang="en-US" dirty="0" err="1" smtClean="0"/>
              <a:t>silico</a:t>
            </a:r>
            <a:r>
              <a:rPr lang="en-US" dirty="0" smtClean="0"/>
              <a:t>-tuberculosis, provided that silicosis is an essential factor in causing the resultant incapacity or death.</a:t>
            </a:r>
          </a:p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Lung cancer or mesothelioma diagnosed as caused by asbestos.</a:t>
            </a:r>
          </a:p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Diseases of a type generally accepted by the medical profession as caused by beryllium or its toxic compounds.</a:t>
            </a:r>
          </a:p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Diseases of a type generally accepted by the medical profession as caused by phosphorus or its toxic compounds.</a:t>
            </a:r>
          </a:p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Diseases of a type generally accepted by the medical profession as caused by chrome or its toxic compounds.</a:t>
            </a:r>
          </a:p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Diseases of a type generally accepted by the medical profession as caused by manganese or its toxic compounds.</a:t>
            </a:r>
          </a:p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Diseases of a type generally accepted by the medical profession as caused by arsenic or its toxic compounds.</a:t>
            </a:r>
          </a:p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Diseases of a type generally accepted by the medical profession as caused by mercury or its toxic compounds.</a:t>
            </a:r>
          </a:p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Diseases of a type generally accepted by the medical profession as caused by lead or its toxic compounds.</a:t>
            </a:r>
          </a:p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Diseases of a type generally accepted by the medical profession as caused by carbon </a:t>
            </a:r>
            <a:r>
              <a:rPr lang="en-US" dirty="0" err="1" smtClean="0"/>
              <a:t>bisulfide</a:t>
            </a:r>
            <a:r>
              <a:rPr lang="en-US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Diseases of a type generally accepted by the medical profession as caused by the toxic halogen derivatives of hydrocarbons of the aliphatic series.</a:t>
            </a:r>
          </a:p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Diseases of a type generally accepted by the medical profession as caused by benzene or its toxic homologues.</a:t>
            </a:r>
          </a:p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Diseases of a type generally accepted by the medical profession as caused by nitro- and </a:t>
            </a:r>
            <a:r>
              <a:rPr lang="en-US" dirty="0" err="1" smtClean="0"/>
              <a:t>amido</a:t>
            </a:r>
            <a:r>
              <a:rPr lang="en-US" dirty="0" smtClean="0"/>
              <a:t>-toxic derivatives of benzene or its homologues.</a:t>
            </a:r>
          </a:p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Diseases of a type generally accepted by the medical profession as caused by </a:t>
            </a:r>
            <a:r>
              <a:rPr lang="en-US" dirty="0" err="1" smtClean="0"/>
              <a:t>ionising</a:t>
            </a:r>
            <a:r>
              <a:rPr lang="en-US" dirty="0" smtClean="0"/>
              <a:t> radiations.</a:t>
            </a:r>
          </a:p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Primary </a:t>
            </a:r>
            <a:r>
              <a:rPr lang="en-US" dirty="0" err="1" smtClean="0"/>
              <a:t>epitheliomatous</a:t>
            </a:r>
            <a:r>
              <a:rPr lang="en-US" dirty="0" smtClean="0"/>
              <a:t> cancer of the skin diagnosed as caused by tar, pitch, bitumen, mineral oil, </a:t>
            </a:r>
            <a:r>
              <a:rPr lang="en-US" dirty="0" err="1" smtClean="0"/>
              <a:t>anthracene</a:t>
            </a:r>
            <a:r>
              <a:rPr lang="en-US" dirty="0" smtClean="0"/>
              <a:t>, or the compounds, products, or residues of these substances.</a:t>
            </a:r>
          </a:p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Anthrax infection.</a:t>
            </a:r>
          </a:p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err="1" smtClean="0"/>
              <a:t>Leptospirosis</a:t>
            </a:r>
            <a:r>
              <a:rPr lang="en-US" dirty="0" smtClean="0"/>
              <a:t> diagnosed as caused by working with animals or their carcasses.</a:t>
            </a:r>
          </a:p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Brucellosis diagnosed as caused by working with animals or their carcasses.</a:t>
            </a:r>
          </a:p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err="1" smtClean="0"/>
              <a:t>Orf</a:t>
            </a:r>
            <a:r>
              <a:rPr lang="en-US" dirty="0" smtClean="0"/>
              <a:t> diagnosed as caused by working with animals or their carcasses.</a:t>
            </a:r>
          </a:p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Streptococcus </a:t>
            </a:r>
            <a:r>
              <a:rPr lang="en-US" dirty="0" err="1" smtClean="0"/>
              <a:t>suis</a:t>
            </a:r>
            <a:r>
              <a:rPr lang="en-US" dirty="0" smtClean="0"/>
              <a:t> diagnosed as caused by working with animals or their carcasses.</a:t>
            </a:r>
          </a:p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err="1" smtClean="0"/>
              <a:t>Angiosarcoma</a:t>
            </a:r>
            <a:r>
              <a:rPr lang="en-US" dirty="0" smtClean="0"/>
              <a:t> of the liver diagnosed as caused by vinyl chloride monomer.</a:t>
            </a:r>
          </a:p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err="1" smtClean="0"/>
              <a:t>Byssinosis</a:t>
            </a:r>
            <a:r>
              <a:rPr lang="en-US" dirty="0" smtClean="0"/>
              <a:t> diagnosed as caused by working with cotton, flax, hemp, or sisal dust.</a:t>
            </a:r>
          </a:p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Pneumoconiosis diagnosed as caused by tin, iron oxide, barium, or cobalt.</a:t>
            </a:r>
          </a:p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Diseases of a type generally accepted by the medical profession as caused by tungsten.</a:t>
            </a:r>
          </a:p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Hand-arm vibration syndrome diagnosed as caused by hand and/or arm vibration.</a:t>
            </a:r>
          </a:p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Sino-nasal carcinoma diagnosed as caused by working with wood dust.</a:t>
            </a:r>
          </a:p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Diseases of a type generally accepted by the medical profession as caused by ethylene oxide.</a:t>
            </a:r>
          </a:p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Extrinsic allergic </a:t>
            </a:r>
            <a:r>
              <a:rPr lang="en-US" dirty="0" err="1" smtClean="0"/>
              <a:t>alveolitis</a:t>
            </a:r>
            <a:r>
              <a:rPr lang="en-US" dirty="0" smtClean="0"/>
              <a:t> diagnosed as caused by work involving the inhalation of organic dusts.</a:t>
            </a:r>
          </a:p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err="1" smtClean="0"/>
              <a:t>Naso</a:t>
            </a:r>
            <a:r>
              <a:rPr lang="en-US" dirty="0" smtClean="0"/>
              <a:t>-pharyngeal carcinoma diagnosed as caused by formaldehyde.</a:t>
            </a:r>
          </a:p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Laryngeal carcinoma diagnosed as caused by </a:t>
            </a:r>
            <a:r>
              <a:rPr lang="en-US" dirty="0" err="1" smtClean="0"/>
              <a:t>sulphuric</a:t>
            </a:r>
            <a:r>
              <a:rPr lang="en-US" dirty="0" smtClean="0"/>
              <a:t> acid mists or organic solvents.</a:t>
            </a:r>
          </a:p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Lung cancer diagnosed as caused by </a:t>
            </a:r>
            <a:r>
              <a:rPr lang="en-US" dirty="0" err="1" smtClean="0"/>
              <a:t>bis</a:t>
            </a:r>
            <a:r>
              <a:rPr lang="en-US" dirty="0" smtClean="0"/>
              <a:t> (</a:t>
            </a:r>
            <a:r>
              <a:rPr lang="en-US" dirty="0" err="1" smtClean="0"/>
              <a:t>chloromethyl</a:t>
            </a:r>
            <a:r>
              <a:rPr lang="en-US" dirty="0" smtClean="0"/>
              <a:t>) ether (and </a:t>
            </a:r>
            <a:r>
              <a:rPr lang="en-US" dirty="0" err="1" smtClean="0"/>
              <a:t>chloromethyl</a:t>
            </a:r>
            <a:r>
              <a:rPr lang="en-US" dirty="0" smtClean="0"/>
              <a:t> methyl ether), cadmium, coke oven emissions, nickel, radon, silica, or soot.</a:t>
            </a:r>
          </a:p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Primary </a:t>
            </a:r>
            <a:r>
              <a:rPr lang="en-US" dirty="0" err="1" smtClean="0"/>
              <a:t>epitheliomatous</a:t>
            </a:r>
            <a:r>
              <a:rPr lang="en-US" dirty="0" smtClean="0"/>
              <a:t> cancer of the skin diagnosed as caused by shale oil.</a:t>
            </a:r>
          </a:p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Bladder carcinoma diagnosed as caused by 2-naphthylamine, </a:t>
            </a:r>
            <a:r>
              <a:rPr lang="en-US" dirty="0" err="1" smtClean="0"/>
              <a:t>benzidine</a:t>
            </a:r>
            <a:r>
              <a:rPr lang="en-US" dirty="0" smtClean="0"/>
              <a:t>, 4-aminobiphenyl, N, N-</a:t>
            </a:r>
            <a:r>
              <a:rPr lang="en-US" dirty="0" err="1" smtClean="0"/>
              <a:t>Bis</a:t>
            </a:r>
            <a:r>
              <a:rPr lang="en-US" dirty="0" smtClean="0"/>
              <a:t> (2-chloroethyl)-2-naphthylamine, other aromatic amines, or poly-cyclic aromatic hydrocarbons.</a:t>
            </a:r>
          </a:p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Hodgkin’s lymphoma diagnosed as caused by wood dust.</a:t>
            </a:r>
          </a:p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Chronic solvent-induced encephalopathy diagnosed as caused by organic solvents, particularly styrene, toluene, </a:t>
            </a:r>
            <a:r>
              <a:rPr lang="en-US" dirty="0" err="1" smtClean="0"/>
              <a:t>xylene</a:t>
            </a:r>
            <a:r>
              <a:rPr lang="en-US" dirty="0" smtClean="0"/>
              <a:t>, trichloroethylene, </a:t>
            </a:r>
            <a:r>
              <a:rPr lang="en-US" dirty="0" err="1" smtClean="0"/>
              <a:t>methylene</a:t>
            </a:r>
            <a:r>
              <a:rPr lang="en-US" dirty="0" smtClean="0"/>
              <a:t> chloride, or white spirit.</a:t>
            </a:r>
          </a:p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Peripheral neuropathy diagnosed as caused by organic solvents such as n-hexane, carbon disulphide, or trichloroethylene; pesticides such as organophosphates; </a:t>
            </a:r>
            <a:r>
              <a:rPr lang="en-US" dirty="0" err="1" smtClean="0"/>
              <a:t>acrylamide</a:t>
            </a:r>
            <a:r>
              <a:rPr lang="en-US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Occupational asthma diagnosed as caused by </a:t>
            </a:r>
            <a:r>
              <a:rPr lang="en-US" dirty="0" err="1" smtClean="0"/>
              <a:t>recognised</a:t>
            </a:r>
            <a:r>
              <a:rPr lang="en-US" dirty="0" smtClean="0"/>
              <a:t> </a:t>
            </a:r>
            <a:r>
              <a:rPr lang="en-US" dirty="0" err="1" smtClean="0"/>
              <a:t>sensitising</a:t>
            </a:r>
            <a:r>
              <a:rPr lang="en-US" dirty="0" smtClean="0"/>
              <a:t> agents inherent in the work process such as, but not limited to, </a:t>
            </a:r>
            <a:r>
              <a:rPr lang="en-US" dirty="0" err="1" smtClean="0"/>
              <a:t>isocyanates</a:t>
            </a:r>
            <a:r>
              <a:rPr lang="en-US" dirty="0" smtClean="0"/>
              <a:t>, certain wood dusts, flour dusts, animal proteins, enzymes, and latex.</a:t>
            </a:r>
          </a:p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Chronic obstructive pulmonary disease diagnosed as caused by coal, silica, cotton dust, or grain dust.</a:t>
            </a:r>
          </a:p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Chronic renal failure diagnosed as caused by metals such as cadmium or copper, including via welding fumes.</a:t>
            </a:r>
          </a:p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Occupational allergic contact dermatitis diagnosed as caused by </a:t>
            </a:r>
            <a:r>
              <a:rPr lang="en-US" dirty="0" err="1" smtClean="0"/>
              <a:t>recognised</a:t>
            </a:r>
            <a:r>
              <a:rPr lang="en-US" dirty="0" smtClean="0"/>
              <a:t> </a:t>
            </a:r>
            <a:r>
              <a:rPr lang="en-US" dirty="0" err="1" smtClean="0"/>
              <a:t>sensitising</a:t>
            </a:r>
            <a:r>
              <a:rPr lang="en-US" dirty="0" smtClean="0"/>
              <a:t> agents inherent in the work process such as, but not limited to, nickel and other metals, rubber additives, resins, petroleum distillates, solvents, soaps, detergents, and plant allergens.</a:t>
            </a:r>
          </a:p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err="1" smtClean="0"/>
              <a:t>Vitiligo</a:t>
            </a:r>
            <a:r>
              <a:rPr lang="en-US" dirty="0" smtClean="0"/>
              <a:t> diagnosed as caused by </a:t>
            </a:r>
            <a:r>
              <a:rPr lang="en-US" dirty="0" err="1" smtClean="0"/>
              <a:t>para</a:t>
            </a:r>
            <a:r>
              <a:rPr lang="en-US" dirty="0" smtClean="0"/>
              <a:t>-tertiary-</a:t>
            </a:r>
            <a:r>
              <a:rPr lang="en-US" dirty="0" err="1" smtClean="0"/>
              <a:t>butylphenol</a:t>
            </a:r>
            <a:r>
              <a:rPr lang="en-US" dirty="0" smtClean="0"/>
              <a:t>, </a:t>
            </a:r>
            <a:r>
              <a:rPr lang="en-US" dirty="0" err="1" smtClean="0"/>
              <a:t>para</a:t>
            </a:r>
            <a:r>
              <a:rPr lang="en-US" dirty="0" smtClean="0"/>
              <a:t>-tertiary-</a:t>
            </a:r>
            <a:r>
              <a:rPr lang="en-US" dirty="0" err="1" smtClean="0"/>
              <a:t>butylcatechol</a:t>
            </a:r>
            <a:r>
              <a:rPr lang="en-US" dirty="0" smtClean="0"/>
              <a:t>, </a:t>
            </a:r>
            <a:r>
              <a:rPr lang="en-US" dirty="0" err="1" smtClean="0"/>
              <a:t>para-amylphenol</a:t>
            </a:r>
            <a:r>
              <a:rPr lang="en-US" dirty="0" smtClean="0"/>
              <a:t>, hydroquinone, or the </a:t>
            </a:r>
            <a:r>
              <a:rPr lang="en-US" dirty="0" err="1" smtClean="0"/>
              <a:t>monobenzyl</a:t>
            </a:r>
            <a:r>
              <a:rPr lang="en-US" dirty="0" smtClean="0"/>
              <a:t> or </a:t>
            </a:r>
            <a:r>
              <a:rPr lang="en-US" dirty="0" err="1" smtClean="0"/>
              <a:t>monobutyl</a:t>
            </a:r>
            <a:r>
              <a:rPr lang="en-US" dirty="0" smtClean="0"/>
              <a:t> ether of hydroquinone.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C6D42-C3F5-4106-B79C-41872F2E703C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C6D42-C3F5-4106-B79C-41872F2E703C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0DB8AEE-EDB5-4249-B402-BFE54C597956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C77E27-A9C4-4B85-A5D3-8F7C37986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8AEE-EDB5-4249-B402-BFE54C597956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77E27-A9C4-4B85-A5D3-8F7C37986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0DB8AEE-EDB5-4249-B402-BFE54C597956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3C77E27-A9C4-4B85-A5D3-8F7C37986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8AEE-EDB5-4249-B402-BFE54C597956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C77E27-A9C4-4B85-A5D3-8F7C379869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8AEE-EDB5-4249-B402-BFE54C597956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3C77E27-A9C4-4B85-A5D3-8F7C379869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0DB8AEE-EDB5-4249-B402-BFE54C597956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3C77E27-A9C4-4B85-A5D3-8F7C379869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0DB8AEE-EDB5-4249-B402-BFE54C597956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3C77E27-A9C4-4B85-A5D3-8F7C379869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8AEE-EDB5-4249-B402-BFE54C597956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C77E27-A9C4-4B85-A5D3-8F7C37986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8AEE-EDB5-4249-B402-BFE54C597956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C77E27-A9C4-4B85-A5D3-8F7C37986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8AEE-EDB5-4249-B402-BFE54C597956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C77E27-A9C4-4B85-A5D3-8F7C379869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0DB8AEE-EDB5-4249-B402-BFE54C597956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3C77E27-A9C4-4B85-A5D3-8F7C379869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47000" t="86000" r="4000" b="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0DB8AEE-EDB5-4249-B402-BFE54C597956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3C77E27-A9C4-4B85-A5D3-8F7C37986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5144616"/>
          </a:xfrm>
        </p:spPr>
        <p:txBody>
          <a:bodyPr>
            <a:normAutofit/>
          </a:bodyPr>
          <a:lstStyle/>
          <a:p>
            <a:pPr algn="ctr"/>
            <a:r>
              <a:rPr lang="en-N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Occupational Disease and</a:t>
            </a:r>
            <a:br>
              <a:rPr lang="en-N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N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Experience Rating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Occupational Disease and ACC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Statistics show ACC coverage of OD is low.</a:t>
            </a:r>
          </a:p>
          <a:p>
            <a:r>
              <a:rPr lang="en-NZ" dirty="0" smtClean="0"/>
              <a:t>From the 17,000 – 20,000 average annual new OD incidents, only 1,035 claims are lodged with ACC and only 554 are accepted (on average).</a:t>
            </a:r>
          </a:p>
          <a:p>
            <a:r>
              <a:rPr lang="en-NZ" dirty="0" smtClean="0"/>
              <a:t>From the estimated 700 – 1,000 deaths arising from OD each year, only 10 ACC claims involve the death of the claimant (on average).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Occupational Disease and ACC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ACC data does not reflect the incidence of OD.</a:t>
            </a:r>
          </a:p>
          <a:p>
            <a:r>
              <a:rPr lang="en-NZ" dirty="0" smtClean="0"/>
              <a:t>The test for cover can be difficult, but even the number of claims lodged is disproportionately low.</a:t>
            </a:r>
          </a:p>
          <a:p>
            <a:r>
              <a:rPr lang="en-NZ" dirty="0" smtClean="0"/>
              <a:t>More work needs to be done to identify the link, in individual cases, between workplace exposures and subsequent conditions.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Funding for Occupational Disease claims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Further work into NZ OD will (presumably) lead to increased ACC claims, and therefore increased claim costs.</a:t>
            </a:r>
          </a:p>
          <a:p>
            <a:r>
              <a:rPr lang="en-NZ" dirty="0" smtClean="0"/>
              <a:t>How are the costs (treatment, rehabilitation, compensation) funded?</a:t>
            </a:r>
          </a:p>
          <a:p>
            <a:r>
              <a:rPr lang="en-NZ" dirty="0" smtClean="0"/>
              <a:t>We argue that experience rating is an inappropriate model in the OD context.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ACC Accounts and Levies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NZ" dirty="0" smtClean="0"/>
              <a:t>ACC has 3 funding sources:</a:t>
            </a:r>
          </a:p>
          <a:p>
            <a:pPr lvl="1"/>
            <a:r>
              <a:rPr lang="en-NZ" dirty="0" smtClean="0"/>
              <a:t>Levies paid by individuals and businesses.</a:t>
            </a:r>
          </a:p>
          <a:p>
            <a:pPr lvl="1"/>
            <a:r>
              <a:rPr lang="en-NZ" dirty="0" smtClean="0"/>
              <a:t>Government contributions.</a:t>
            </a:r>
          </a:p>
          <a:p>
            <a:pPr lvl="1"/>
            <a:r>
              <a:rPr lang="en-NZ" dirty="0" smtClean="0"/>
              <a:t>Investment income.</a:t>
            </a:r>
          </a:p>
          <a:p>
            <a:r>
              <a:rPr lang="en-NZ" dirty="0" smtClean="0"/>
              <a:t>Levies are paid into certain accounts, which are used to fund certain types of claim, e.g.:</a:t>
            </a:r>
          </a:p>
          <a:p>
            <a:pPr lvl="1"/>
            <a:r>
              <a:rPr lang="en-NZ" dirty="0" smtClean="0"/>
              <a:t>The Motor Vehicle Account receives levies through car registration, and funds Motor Vehicle injuries.</a:t>
            </a:r>
          </a:p>
          <a:p>
            <a:pPr lvl="1"/>
            <a:r>
              <a:rPr lang="en-NZ" dirty="0" smtClean="0"/>
              <a:t>The Earners Account receives levies via individual’s </a:t>
            </a:r>
            <a:r>
              <a:rPr lang="en-NZ" dirty="0" smtClean="0"/>
              <a:t>earnings, </a:t>
            </a:r>
            <a:r>
              <a:rPr lang="en-NZ" dirty="0" smtClean="0"/>
              <a:t>and funds non-work injuries suffered by earners.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 Work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Receives levies from employers and self-employed.</a:t>
            </a:r>
          </a:p>
          <a:p>
            <a:r>
              <a:rPr lang="en-NZ" dirty="0" smtClean="0"/>
              <a:t>Funds all work-related claims (including OD) that have occurred after 1999.</a:t>
            </a:r>
          </a:p>
          <a:p>
            <a:r>
              <a:rPr lang="en-NZ" dirty="0" smtClean="0"/>
              <a:t>Pre-1999 work-related claims (including OD) are funded via the Residual Claims Account.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Experience Rating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Experience Rating is a method of adjusting levy rates based on an individual employer’s claim experience.</a:t>
            </a:r>
          </a:p>
          <a:p>
            <a:r>
              <a:rPr lang="en-NZ" dirty="0" smtClean="0"/>
              <a:t>Designed to recognise/reward employers with good claims experience, and to provide an incentive to improve workplace health and safety.</a:t>
            </a:r>
          </a:p>
          <a:p>
            <a:r>
              <a:rPr lang="en-NZ" dirty="0" smtClean="0"/>
              <a:t>Concern amongst academic community regarding the effectiveness/consequences of experience rating.</a:t>
            </a: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Experience Rating and the </a:t>
            </a:r>
            <a:br>
              <a:rPr lang="en-NZ" dirty="0" smtClean="0"/>
            </a:br>
            <a:r>
              <a:rPr lang="en-NZ" dirty="0" smtClean="0"/>
              <a:t>Work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Mandatory experience rating was introduced into the Work Account from 1 April 2011.</a:t>
            </a:r>
          </a:p>
          <a:p>
            <a:r>
              <a:rPr lang="en-NZ" dirty="0" smtClean="0"/>
              <a:t>OD caused by exposure to asbestos, and OD resulting in hearing loss, were specifically excluded from experience rating.</a:t>
            </a:r>
          </a:p>
          <a:p>
            <a:r>
              <a:rPr lang="en-NZ" dirty="0" smtClean="0"/>
              <a:t>Compare with the Residual Claims Account, which is not subject to experience rating at all.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Work Account Levies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Employers first divided into Levy Risk Groups (‘LRG’) – based on industry and exposure to risk.</a:t>
            </a:r>
          </a:p>
          <a:p>
            <a:r>
              <a:rPr lang="en-NZ" dirty="0" smtClean="0"/>
              <a:t>Basic levy for each LRG is calculated with reference to the risk of harm involved in those industries: the higher the risk of harm, the higher the basic levy.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Work Account Levies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The law now requires ACC to consider whether individual employer levies should be adjusted (up or down) with reference to a 3-year claim ‘experience period’.</a:t>
            </a:r>
          </a:p>
          <a:p>
            <a:r>
              <a:rPr lang="en-NZ" dirty="0" smtClean="0"/>
              <a:t>ACC must take account of:</a:t>
            </a:r>
          </a:p>
          <a:p>
            <a:pPr lvl="1"/>
            <a:r>
              <a:rPr lang="en-NZ" dirty="0" smtClean="0"/>
              <a:t>The number of employee claims for cover.</a:t>
            </a:r>
          </a:p>
          <a:p>
            <a:pPr lvl="1"/>
            <a:r>
              <a:rPr lang="en-NZ" dirty="0" smtClean="0"/>
              <a:t>The length of time employees required weekly compensation (if at all).</a:t>
            </a:r>
          </a:p>
          <a:p>
            <a:pPr lvl="1"/>
            <a:r>
              <a:rPr lang="en-NZ" dirty="0" smtClean="0"/>
              <a:t>The number of fatal injury claims.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Problems with Experience Rating </a:t>
            </a:r>
            <a:br>
              <a:rPr lang="en-NZ" dirty="0" smtClean="0"/>
            </a:br>
            <a:r>
              <a:rPr lang="en-NZ" dirty="0" smtClean="0"/>
              <a:t>and Occupational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For experience rating to operate as intended, the cost of a claim must be accurately attributed to the responsible employer. In the OD context, this is rendered very difficult by: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NZ" dirty="0" smtClean="0"/>
              <a:t>Multiple exposures to hazardous agents.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NZ" dirty="0" smtClean="0"/>
              <a:t>Long latency periods.</a:t>
            </a:r>
          </a:p>
          <a:p>
            <a:pPr marL="514350" indent="-514350"/>
            <a:r>
              <a:rPr lang="en-NZ" dirty="0" smtClean="0"/>
              <a:t>ACC must attribute responsibility to employer at the deemed date of injury; this employer may only be partly responsible, or not responsible at all.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Statistics suggest a high prevalence of occupational disease (‘OD’) in New Zealand.</a:t>
            </a:r>
          </a:p>
          <a:p>
            <a:r>
              <a:rPr lang="en-NZ" dirty="0" smtClean="0"/>
              <a:t>Our no-fault compensation scheme covers OD; however there is a significant disparity between the incidence of OD and the number of claims lodged with ACC.</a:t>
            </a:r>
          </a:p>
          <a:p>
            <a:r>
              <a:rPr lang="en-NZ" dirty="0" smtClean="0"/>
              <a:t>The ‘experience rating’ model is </a:t>
            </a:r>
            <a:r>
              <a:rPr lang="en-NZ" dirty="0"/>
              <a:t>not wholly effective in </a:t>
            </a:r>
            <a:r>
              <a:rPr lang="en-NZ" dirty="0" smtClean="0"/>
              <a:t>accurately </a:t>
            </a:r>
            <a:r>
              <a:rPr lang="en-NZ" dirty="0"/>
              <a:t>attributing </a:t>
            </a:r>
            <a:r>
              <a:rPr lang="en-NZ" dirty="0" smtClean="0"/>
              <a:t>OD claim costs to the correct employer.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Multiple Exposures/Multiple Employers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A worker’s exposure to the causative agent might not be limited to a single employer, e.g. a plaster suffers shoulder problems caused by work done at or above shoulder height, for 3 different employers over his career.</a:t>
            </a:r>
          </a:p>
          <a:p>
            <a:r>
              <a:rPr lang="en-NZ" dirty="0" smtClean="0"/>
              <a:t>Also consider a building labourer who develops HAVS after sustained use of vibrating equipment supplied by the site owner, rather than the employer.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Latency Periods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For many types of OD, there will be a significant time period between exposure and diagnosis.</a:t>
            </a:r>
          </a:p>
          <a:p>
            <a:r>
              <a:rPr lang="en-NZ" dirty="0" smtClean="0"/>
              <a:t>In such cases, the employer at the time of diagnosis is held responsible even if they had nothing whatsoever to do with the worker’s exposure.</a:t>
            </a:r>
          </a:p>
          <a:p>
            <a:r>
              <a:rPr lang="en-NZ" dirty="0" smtClean="0"/>
              <a:t>The worker might not only change jobs, but also industries.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Essentially, the wrong employer will often be held responsible for the particular OD.</a:t>
            </a:r>
          </a:p>
          <a:p>
            <a:r>
              <a:rPr lang="en-NZ" dirty="0" smtClean="0"/>
              <a:t>Frustrates the purpose of experience rating: penalising the wrong employer provides no incentive for health and safety improvements. </a:t>
            </a:r>
          </a:p>
          <a:p>
            <a:r>
              <a:rPr lang="en-NZ" dirty="0" smtClean="0"/>
              <a:t>Also may encourage aggrieved employers to litigate, in order to avoid increased levies.  A further barrier between injured workers and the assistance they require.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Moving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NZ" sz="2500" dirty="0" smtClean="0"/>
              <a:t>All OD claims be funded by way of a flat-rate levy, imposed on all employers.</a:t>
            </a:r>
          </a:p>
          <a:p>
            <a:r>
              <a:rPr lang="en-NZ" sz="2500" dirty="0" smtClean="0"/>
              <a:t>Avoids the difficulties regarding the accurate attribution of responsibility to particular employers.</a:t>
            </a:r>
          </a:p>
          <a:p>
            <a:r>
              <a:rPr lang="en-NZ" sz="2500" dirty="0" smtClean="0"/>
              <a:t>Fairer, and would encourage all employers to improve workplace health and safety.</a:t>
            </a:r>
          </a:p>
          <a:p>
            <a:r>
              <a:rPr lang="en-NZ" sz="2500" dirty="0" smtClean="0"/>
              <a:t>Consistent with the Woodhouse principle of collective responsibility – i.e. the cost of injury is shared, rather than being determined by ‘fault’.</a:t>
            </a:r>
            <a:endParaRPr lang="en-US" sz="25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NZ" sz="2800" dirty="0" smtClean="0"/>
              <a:t>Epidemiological evidence suggests a high prevalence of OD in NZ.</a:t>
            </a:r>
          </a:p>
          <a:p>
            <a:r>
              <a:rPr lang="en-NZ" sz="2800" dirty="0" smtClean="0"/>
              <a:t>More work needs to be done to ensure that cases of OD are identified covered by ACC, and that workers receive the assistance they need.</a:t>
            </a:r>
          </a:p>
          <a:p>
            <a:r>
              <a:rPr lang="en-NZ" sz="2800" dirty="0" smtClean="0"/>
              <a:t>The experience rating model is not appropriate in the context of OD.  A flat-rate levy is more pragmatic, and better reflects the principles of the ACC scheme.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Occupational Disease v </a:t>
            </a:r>
            <a:br>
              <a:rPr lang="en-NZ" dirty="0" smtClean="0"/>
            </a:br>
            <a:r>
              <a:rPr lang="en-NZ" dirty="0" smtClean="0"/>
              <a:t>Occupational Injury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OD defined by the ILO as a ‘disease contracted as a result of exposure over a period of time to risk factors arising from work activity’.</a:t>
            </a:r>
          </a:p>
          <a:p>
            <a:r>
              <a:rPr lang="en-NZ" dirty="0" smtClean="0"/>
              <a:t>Distinct to workplace injuries – discrete events with immediate effects.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Occupational Disease in New Zealand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High prevalence of OD in New Zealand.</a:t>
            </a:r>
          </a:p>
          <a:p>
            <a:r>
              <a:rPr lang="en-NZ" dirty="0" smtClean="0"/>
              <a:t>NOHSAC estimates 17,000 – 20,000 new OD cases arise annually.</a:t>
            </a:r>
          </a:p>
          <a:p>
            <a:r>
              <a:rPr lang="en-NZ" dirty="0" smtClean="0"/>
              <a:t>2,500 – 5,500 classified as ‘severe’ – i.e. requiring payment of weekly compensation.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Occupational Disease in New Zealand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NOHSAC estimates 700 – 1,000 deaths from OD annually.  30-40% are cancers.</a:t>
            </a:r>
          </a:p>
          <a:p>
            <a:r>
              <a:rPr lang="en-NZ" dirty="0" smtClean="0"/>
              <a:t>More than 80% </a:t>
            </a:r>
            <a:r>
              <a:rPr lang="en-NZ" smtClean="0"/>
              <a:t>of work-related deaths (most </a:t>
            </a:r>
            <a:r>
              <a:rPr lang="en-NZ" dirty="0" smtClean="0"/>
              <a:t>due to disease) are not documented, reported or investigated.</a:t>
            </a:r>
          </a:p>
          <a:p>
            <a:r>
              <a:rPr lang="en-NZ" dirty="0" smtClean="0"/>
              <a:t>In 2004-2005, there were an estimated 18,500 OD incidents, attracting a financial cost of NZ$1.1 billion.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Occupational Disease and ACC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OD is covered by the ACC scheme – ‘work-related gradual process, disease or infection’.</a:t>
            </a:r>
          </a:p>
          <a:p>
            <a:r>
              <a:rPr lang="en-NZ" dirty="0" smtClean="0"/>
              <a:t>2 routes to cover: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NZ" dirty="0" smtClean="0"/>
              <a:t>Fulfilment of the 3-part test under section 30 of the Accident Compensation Act; or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NZ" dirty="0" smtClean="0"/>
              <a:t>Proving that the OD is one listed in Schedule 2 of the AC Act.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Occupational Disease and ACC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The 3-part test requires a claimant to prove: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NZ" dirty="0" smtClean="0"/>
              <a:t>A property or characteristic in the workplace caused or contributed to the personal injury;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NZ" dirty="0" smtClean="0"/>
              <a:t>That property or characteristic is not found to any material extent in the claimant’s non-employment activities or environment; and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NZ" dirty="0" smtClean="0"/>
              <a:t>The risk of injury is significantly greater for persons performing that task in that environment.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Occupational Disease and ACC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Section 60 of the AC Act: cover presumed for conditions resulting from exposure to certain substances known to cause OD.</a:t>
            </a:r>
          </a:p>
          <a:p>
            <a:r>
              <a:rPr lang="en-NZ" dirty="0" smtClean="0"/>
              <a:t>These conditions are listed in Schedule 2 (41 conditions).</a:t>
            </a:r>
          </a:p>
          <a:p>
            <a:r>
              <a:rPr lang="en-NZ" dirty="0" smtClean="0"/>
              <a:t>ACC can only deny cover if it can establish a non-work cause.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Occupational Disease and ACC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In order to administer a claim, a ‘date of injury’ is required.</a:t>
            </a:r>
          </a:p>
          <a:p>
            <a:r>
              <a:rPr lang="en-NZ" dirty="0" smtClean="0"/>
              <a:t>For OD, the date of injury is deemed as the earlier of either: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NZ" dirty="0" smtClean="0"/>
              <a:t>The date that the OD first caused ‘incapacity’, or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NZ" dirty="0" smtClean="0"/>
              <a:t>The date on which treatment was first for the condition </a:t>
            </a:r>
            <a:r>
              <a:rPr lang="en-NZ" i="1" dirty="0" smtClean="0"/>
              <a:t>as that condition.</a:t>
            </a:r>
          </a:p>
          <a:p>
            <a:pPr marL="514350" indent="-514350"/>
            <a:r>
              <a:rPr lang="en-NZ" dirty="0" smtClean="0"/>
              <a:t>In practice, this will often be the date of diagnosis.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349</TotalTime>
  <Words>2167</Words>
  <Application>Microsoft Office PowerPoint</Application>
  <PresentationFormat>On-screen Show (4:3)</PresentationFormat>
  <Paragraphs>187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Median</vt:lpstr>
      <vt:lpstr>Occupational Disease and Experience Rating</vt:lpstr>
      <vt:lpstr>Overview</vt:lpstr>
      <vt:lpstr>Occupational Disease v  Occupational Injury</vt:lpstr>
      <vt:lpstr>Occupational Disease in New Zealand</vt:lpstr>
      <vt:lpstr>Occupational Disease in New Zealand</vt:lpstr>
      <vt:lpstr>Occupational Disease and ACC </vt:lpstr>
      <vt:lpstr>Occupational Disease and ACC</vt:lpstr>
      <vt:lpstr>Occupational Disease and ACC</vt:lpstr>
      <vt:lpstr>Occupational Disease and ACC</vt:lpstr>
      <vt:lpstr>Occupational Disease and ACC</vt:lpstr>
      <vt:lpstr>Occupational Disease and ACC</vt:lpstr>
      <vt:lpstr>Funding for Occupational Disease claims</vt:lpstr>
      <vt:lpstr>ACC Accounts and Levies</vt:lpstr>
      <vt:lpstr>The Work Account</vt:lpstr>
      <vt:lpstr>Experience Rating</vt:lpstr>
      <vt:lpstr>Experience Rating and the  Work Account</vt:lpstr>
      <vt:lpstr>Work Account Levies</vt:lpstr>
      <vt:lpstr>Work Account Levies</vt:lpstr>
      <vt:lpstr>Problems with Experience Rating  and Occupational Disease</vt:lpstr>
      <vt:lpstr>Multiple Exposures/Multiple Employers</vt:lpstr>
      <vt:lpstr>Latency Periods</vt:lpstr>
      <vt:lpstr>Consequences</vt:lpstr>
      <vt:lpstr>Moving Forward</vt:lpstr>
      <vt:lpstr>Summary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Occupational disease</dc:title>
  <dc:creator>ben</dc:creator>
  <cp:lastModifiedBy>Conor Donohue</cp:lastModifiedBy>
  <cp:revision>93</cp:revision>
  <dcterms:created xsi:type="dcterms:W3CDTF">2012-09-19T03:11:00Z</dcterms:created>
  <dcterms:modified xsi:type="dcterms:W3CDTF">2012-09-20T03:28:55Z</dcterms:modified>
</cp:coreProperties>
</file>