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44" r:id="rId2"/>
    <p:sldId id="416" r:id="rId3"/>
    <p:sldId id="438" r:id="rId4"/>
    <p:sldId id="462" r:id="rId5"/>
    <p:sldId id="467" r:id="rId6"/>
    <p:sldId id="468" r:id="rId7"/>
    <p:sldId id="437" r:id="rId8"/>
    <p:sldId id="454" r:id="rId9"/>
    <p:sldId id="466" r:id="rId10"/>
    <p:sldId id="464" r:id="rId11"/>
    <p:sldId id="465" r:id="rId12"/>
    <p:sldId id="451" r:id="rId13"/>
    <p:sldId id="456" r:id="rId14"/>
    <p:sldId id="455" r:id="rId15"/>
    <p:sldId id="463" r:id="rId16"/>
    <p:sldId id="459" r:id="rId17"/>
    <p:sldId id="453" r:id="rId18"/>
    <p:sldId id="428" r:id="rId19"/>
    <p:sldId id="429" r:id="rId20"/>
    <p:sldId id="430" r:id="rId21"/>
    <p:sldId id="431" r:id="rId22"/>
    <p:sldId id="433" r:id="rId23"/>
    <p:sldId id="442" r:id="rId24"/>
    <p:sldId id="446" r:id="rId25"/>
    <p:sldId id="460" r:id="rId26"/>
    <p:sldId id="469" r:id="rId27"/>
    <p:sldId id="470" r:id="rId28"/>
    <p:sldId id="436" r:id="rId2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55" autoAdjust="0"/>
    <p:restoredTop sz="84019" autoAdjust="0"/>
  </p:normalViewPr>
  <p:slideViewPr>
    <p:cSldViewPr>
      <p:cViewPr>
        <p:scale>
          <a:sx n="50" d="100"/>
          <a:sy n="50" d="100"/>
        </p:scale>
        <p:origin x="-89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hart%20in%20Microsoft%20Office%20PowerPoint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5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E:\papa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Government Expenditure on Workplace Injury Prevention </a:t>
            </a:r>
            <a:endParaRPr lang="en-US" sz="2200" dirty="0" smtClean="0"/>
          </a:p>
          <a:p>
            <a:pPr>
              <a:defRPr sz="2200"/>
            </a:pPr>
            <a:r>
              <a:rPr lang="en-US" sz="2200" dirty="0" smtClean="0"/>
              <a:t>($ </a:t>
            </a:r>
            <a:r>
              <a:rPr lang="en-US" sz="2200" dirty="0"/>
              <a:t>million)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'[Chart in Microsoft Office PowerPoint]Sheet1'!$B$1</c:f>
              <c:strCache>
                <c:ptCount val="1"/>
                <c:pt idx="0">
                  <c:v>Government Expenditure ($ million)</c:v>
                </c:pt>
              </c:strCache>
            </c:strRef>
          </c:tx>
          <c:spPr>
            <a:ln w="57150"/>
          </c:spPr>
          <c:marker>
            <c:symbol val="none"/>
          </c:marker>
          <c:dPt>
            <c:idx val="5"/>
            <c:spPr>
              <a:ln w="57150">
                <a:prstDash val="sysDash"/>
              </a:ln>
            </c:spPr>
          </c:dPt>
          <c:cat>
            <c:strRef>
              <c:f>'[Chart in Microsoft Office PowerPoint]Sheet1'!$A$2:$A$7</c:f>
              <c:strCache>
                <c:ptCount val="6"/>
                <c:pt idx="0">
                  <c:v>2003-2004</c:v>
                </c:pt>
                <c:pt idx="1">
                  <c:v>2005-2006</c:v>
                </c:pt>
                <c:pt idx="2">
                  <c:v>2008–2009 </c:v>
                </c:pt>
                <c:pt idx="3">
                  <c:v>2009–2010</c:v>
                </c:pt>
                <c:pt idx="4">
                  <c:v>2010-2011</c:v>
                </c:pt>
                <c:pt idx="5">
                  <c:v>2012-</c:v>
                </c:pt>
              </c:strCache>
            </c:strRef>
          </c:cat>
          <c:val>
            <c:numRef>
              <c:f>'[Chart in Microsoft Office PowerPoint]Sheet1'!$B$2:$B$7</c:f>
              <c:numCache>
                <c:formatCode>General</c:formatCode>
                <c:ptCount val="6"/>
                <c:pt idx="0">
                  <c:v>10</c:v>
                </c:pt>
                <c:pt idx="1">
                  <c:v>40</c:v>
                </c:pt>
                <c:pt idx="2">
                  <c:v>85</c:v>
                </c:pt>
                <c:pt idx="3">
                  <c:v>89.3</c:v>
                </c:pt>
                <c:pt idx="4">
                  <c:v>85.8</c:v>
                </c:pt>
                <c:pt idx="5">
                  <c:v>70</c:v>
                </c:pt>
              </c:numCache>
            </c:numRef>
          </c:val>
        </c:ser>
        <c:dLbls/>
        <c:hiLowLines/>
        <c:marker val="1"/>
        <c:axId val="80787712"/>
        <c:axId val="80802176"/>
      </c:lineChart>
      <c:catAx>
        <c:axId val="807877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Year</a:t>
                </a:r>
              </a:p>
            </c:rich>
          </c:tx>
        </c:title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0802176"/>
        <c:crosses val="autoZero"/>
        <c:auto val="1"/>
        <c:lblAlgn val="ctr"/>
        <c:lblOffset val="100"/>
      </c:catAx>
      <c:valAx>
        <c:axId val="8080217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Government Expenditure ($</a:t>
                </a:r>
                <a:r>
                  <a:rPr lang="en-US" sz="1800" baseline="0"/>
                  <a:t> million)</a:t>
                </a:r>
                <a:endParaRPr lang="en-US" sz="18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0787712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5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NZ" dirty="0"/>
              <a:t>Number of Levy invoices by </a:t>
            </a:r>
            <a:r>
              <a:rPr lang="en-NZ" dirty="0" smtClean="0"/>
              <a:t>year </a:t>
            </a:r>
            <a:endParaRPr lang="en-NZ" dirty="0"/>
          </a:p>
        </c:rich>
      </c:tx>
    </c:title>
    <c:plotArea>
      <c:layout/>
      <c:lineChart>
        <c:grouping val="standard"/>
        <c:ser>
          <c:idx val="0"/>
          <c:order val="0"/>
          <c:spPr>
            <a:ln w="57150"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97000</c:v>
                </c:pt>
                <c:pt idx="1">
                  <c:v>98500</c:v>
                </c:pt>
                <c:pt idx="2">
                  <c:v>96500</c:v>
                </c:pt>
                <c:pt idx="3">
                  <c:v>93000</c:v>
                </c:pt>
                <c:pt idx="4">
                  <c:v>83000</c:v>
                </c:pt>
                <c:pt idx="5">
                  <c:v>62000</c:v>
                </c:pt>
              </c:numCache>
            </c:numRef>
          </c:val>
        </c:ser>
        <c:dLbls/>
        <c:hiLowLines>
          <c:spPr>
            <a:ln w="76200"/>
          </c:spPr>
        </c:hiLowLines>
        <c:marker val="1"/>
        <c:axId val="81376000"/>
        <c:axId val="81377920"/>
      </c:lineChart>
      <c:catAx>
        <c:axId val="813760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</c:title>
        <c:numFmt formatCode="General" sourceLinked="1"/>
        <c:majorTickMark val="none"/>
        <c:tickLblPos val="nextTo"/>
        <c:crossAx val="81377920"/>
        <c:crosses val="autoZero"/>
        <c:auto val="1"/>
        <c:lblAlgn val="ctr"/>
        <c:lblOffset val="100"/>
      </c:catAx>
      <c:valAx>
        <c:axId val="8137792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NZ"/>
                  <a:t>Number of invoices</a:t>
                </a:r>
              </a:p>
            </c:rich>
          </c:tx>
        </c:title>
        <c:numFmt formatCode="General" sourceLinked="1"/>
        <c:tickLblPos val="nextTo"/>
        <c:crossAx val="813760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9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Number of Levy invoices by year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Invoices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97000</c:v>
                </c:pt>
                <c:pt idx="1">
                  <c:v>98500</c:v>
                </c:pt>
                <c:pt idx="2">
                  <c:v>96500</c:v>
                </c:pt>
                <c:pt idx="3">
                  <c:v>93000</c:v>
                </c:pt>
                <c:pt idx="4">
                  <c:v>83000</c:v>
                </c:pt>
                <c:pt idx="5">
                  <c:v>62000</c:v>
                </c:pt>
              </c:numCache>
            </c:numRef>
          </c:val>
        </c:ser>
        <c:dLbls/>
        <c:gapWidth val="0"/>
        <c:axId val="81402496"/>
        <c:axId val="81421056"/>
      </c:barChart>
      <c:catAx>
        <c:axId val="814024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Levy year</a:t>
                </a:r>
              </a:p>
            </c:rich>
          </c:tx>
        </c:title>
        <c:numFmt formatCode="General" sourceLinked="1"/>
        <c:majorTickMark val="none"/>
        <c:tickLblPos val="nextTo"/>
        <c:crossAx val="81421056"/>
        <c:crosses val="autoZero"/>
        <c:auto val="1"/>
        <c:lblAlgn val="ctr"/>
        <c:lblOffset val="100"/>
      </c:catAx>
      <c:valAx>
        <c:axId val="8142105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Invoices</a:t>
                </a:r>
              </a:p>
            </c:rich>
          </c:tx>
        </c:title>
        <c:numFmt formatCode="General" sourceLinked="1"/>
        <c:tickLblPos val="nextTo"/>
        <c:crossAx val="814024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8" tIns="47529" rIns="95058" bIns="47529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8" tIns="47529" rIns="95058" bIns="47529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53B82FF-663E-4ED8-8E96-5AC5803141E5}" type="datetimeFigureOut">
              <a:rPr lang="en-US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8" tIns="47529" rIns="95058" bIns="47529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8" tIns="47529" rIns="95058" bIns="47529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A5682FA-7E5A-47A4-B45D-3E12C1036C3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5" tIns="47297" rIns="94595" bIns="47297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5" tIns="47297" rIns="94595" bIns="47297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/>
            </a:lvl1pPr>
          </a:lstStyle>
          <a:p>
            <a:pPr>
              <a:defRPr/>
            </a:pPr>
            <a:fld id="{FC02A94F-7970-45EC-AEA5-2A6C9F38C0DA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5" tIns="47297" rIns="94595" bIns="47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5" tIns="47297" rIns="94595" bIns="47297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5" tIns="47297" rIns="94595" bIns="47297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/>
            </a:lvl1pPr>
          </a:lstStyle>
          <a:p>
            <a:pPr>
              <a:defRPr/>
            </a:pPr>
            <a:fld id="{D47FFFC0-E9DF-4509-B0BA-608D0E8D6F9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This research has been informed and inspired by every researcher in this room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EB2C-5F0D-4840-B8AA-266E95072A7C}" type="datetimeFigureOut">
              <a:rPr lang="en-US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3A4A5-4E4B-4144-8798-A0E803E43B4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E0C0B-06B9-44F5-8AA0-7A4C58F94A39}" type="datetimeFigureOut">
              <a:rPr lang="en-US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8771A-85BB-4A9B-BEA8-26D098633A9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D816C-D392-45D6-B458-D18CF44AA931}" type="datetimeFigureOut">
              <a:rPr lang="en-US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62209-1139-4F81-8E5B-DFA8C5843E5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19FA9-950D-44E7-835B-F38DB603A95C}" type="datetimeFigureOut">
              <a:rPr lang="en-US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9D7D4-C037-45E9-8828-A6436D40D53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N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AC8652-5413-4AD3-ABCE-E8D824025AB8}" type="datetimeFigureOut">
              <a:rPr lang="en-US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5FCE5B-C543-42FA-92FA-60C7386E49F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74" r:id="rId5"/>
    <p:sldLayoutId id="2147483775" r:id="rId6"/>
    <p:sldLayoutId id="2147483776" r:id="rId7"/>
    <p:sldLayoutId id="2147483777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1125538"/>
            <a:ext cx="7773988" cy="2159000"/>
          </a:xfrm>
        </p:spPr>
        <p:txBody>
          <a:bodyPr/>
          <a:lstStyle/>
          <a:p>
            <a:r>
              <a:rPr lang="en-NZ" sz="4000" b="1" smtClean="0"/>
              <a:t>Injury Prevention:</a:t>
            </a:r>
            <a:br>
              <a:rPr lang="en-NZ" sz="4000" b="1" smtClean="0"/>
            </a:br>
            <a:r>
              <a:rPr lang="en-NZ" sz="4000" b="1" smtClean="0"/>
              <a:t>Where to from here?</a:t>
            </a:r>
          </a:p>
        </p:txBody>
      </p:sp>
      <p:sp>
        <p:nvSpPr>
          <p:cNvPr id="6147" name="Rectangle 5"/>
          <p:cNvSpPr>
            <a:spLocks noGrp="1"/>
          </p:cNvSpPr>
          <p:nvPr>
            <p:ph type="subTitle" idx="4294967295"/>
          </p:nvPr>
        </p:nvSpPr>
        <p:spPr>
          <a:xfrm>
            <a:off x="755650" y="3644900"/>
            <a:ext cx="7488238" cy="122396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NZ" b="1" dirty="0" smtClean="0"/>
              <a:t>Felicity </a:t>
            </a:r>
            <a:r>
              <a:rPr lang="en-NZ" b="1" dirty="0" err="1" smtClean="0"/>
              <a:t>Lamm</a:t>
            </a:r>
            <a:endParaRPr lang="en-NZ" b="1" dirty="0" smtClean="0"/>
          </a:p>
          <a:p>
            <a:pPr marL="0" indent="0" algn="ctr">
              <a:buFont typeface="Arial" charset="0"/>
              <a:buNone/>
            </a:pPr>
            <a:r>
              <a:rPr lang="en-US" dirty="0" smtClean="0"/>
              <a:t>http://ohsnet.org.nz/</a:t>
            </a:r>
            <a:endParaRPr lang="en-NZ" b="1" dirty="0" smtClean="0"/>
          </a:p>
        </p:txBody>
      </p:sp>
      <p:pic>
        <p:nvPicPr>
          <p:cNvPr id="614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5157788"/>
            <a:ext cx="75612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0" y="284529"/>
          <a:ext cx="8907096" cy="628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236904" y="284529"/>
          <a:ext cx="8670192" cy="628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3600" b="1" smtClean="0"/>
              <a:t>Perennial issues: Lack of reliable data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052513"/>
            <a:ext cx="8229600" cy="5472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/>
              <a:t>We still have no idea of the extent of the injuries, illnesses &amp; fatalities in NZ </a:t>
            </a:r>
          </a:p>
          <a:p>
            <a:pPr>
              <a:lnSpc>
                <a:spcPct val="90000"/>
              </a:lnSpc>
            </a:pPr>
            <a:r>
              <a:rPr lang="en-US" sz="3600" smtClean="0"/>
              <a:t>There is no coherent data collection strategy nor is there any compulsion to standardize the data</a:t>
            </a:r>
          </a:p>
          <a:p>
            <a:pPr>
              <a:lnSpc>
                <a:spcPct val="90000"/>
              </a:lnSpc>
            </a:pPr>
            <a:r>
              <a:rPr lang="en-NZ" sz="3600" smtClean="0"/>
              <a:t>Problems with under-reporting &amp; subjected to manipulation. Also data surveillance systems rarely capture occupational injury &amp; illness data of precariously employed workers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sz="4000" b="1" smtClean="0"/>
              <a:t>Perennial issues: Lack of reliable data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r>
              <a:rPr lang="en-US" sz="2800" smtClean="0"/>
              <a:t>Lumping different industries together, (eg agriculture, forestry &amp; fishing), some of which have the highest fatality rates in NZ &amp; include a large proportion of SMEs, makes industry analysis problematic </a:t>
            </a:r>
          </a:p>
          <a:p>
            <a:r>
              <a:rPr lang="en-US" sz="2800" smtClean="0"/>
              <a:t>Efforts to improve the situation have been thwarted, for example:</a:t>
            </a:r>
          </a:p>
          <a:p>
            <a:pPr lvl="1"/>
            <a:r>
              <a:rPr lang="en-US" smtClean="0"/>
              <a:t>Disestablishment of NOHSAC &amp; </a:t>
            </a:r>
            <a:r>
              <a:rPr lang="en-NZ" smtClean="0"/>
              <a:t>Injury Surveillance Ministerial Advisory Panel [ISMAP])</a:t>
            </a:r>
          </a:p>
          <a:p>
            <a:pPr lvl="1"/>
            <a:r>
              <a:rPr lang="en-NZ" smtClean="0"/>
              <a:t>Lack of  on-going funding in the area of injury (&amp; disease) surveillance &amp;  prevention</a:t>
            </a:r>
            <a:endParaRPr lang="en-US" sz="24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91513" cy="922337"/>
          </a:xfrm>
        </p:spPr>
        <p:txBody>
          <a:bodyPr/>
          <a:lstStyle/>
          <a:p>
            <a:r>
              <a:rPr lang="en-US" sz="3600" b="1" smtClean="0"/>
              <a:t>Perennial issues: Lack of rigorous evidence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mtClean="0"/>
              <a:t>What is not clear is whether or not injury prevention initiatives actually fit the purpose for which they were designed?</a:t>
            </a:r>
          </a:p>
          <a:p>
            <a:pPr marL="609600" indent="-609600">
              <a:lnSpc>
                <a:spcPct val="90000"/>
              </a:lnSpc>
            </a:pPr>
            <a:r>
              <a:rPr lang="en-US" smtClean="0"/>
              <a:t>And whether or not national &amp; regional differences have been taken into consideration? </a:t>
            </a:r>
          </a:p>
          <a:p>
            <a:pPr marL="609600" indent="-609600">
              <a:lnSpc>
                <a:spcPct val="90000"/>
              </a:lnSpc>
            </a:pPr>
            <a:r>
              <a:rPr lang="en-US" smtClean="0"/>
              <a:t>Many of the NZ injury prevention initiatives have been influenced by overseas models. However, what is not clear is whether overseas models are an appropriate fit in NZ?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686800" cy="777875"/>
          </a:xfrm>
        </p:spPr>
        <p:txBody>
          <a:bodyPr/>
          <a:lstStyle/>
          <a:p>
            <a:r>
              <a:rPr lang="en-US" sz="3600" b="1" smtClean="0"/>
              <a:t>Perennial issues: Lack of rigorous evidence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96975"/>
            <a:ext cx="8218488" cy="5111750"/>
          </a:xfrm>
        </p:spPr>
        <p:txBody>
          <a:bodyPr/>
          <a:lstStyle/>
          <a:p>
            <a:r>
              <a:rPr lang="en-US" sz="2800" smtClean="0"/>
              <a:t>Although there is a plethora of injury prevention initiatives, there has been  little scrutiny of the efficacy of such programmes &amp; few publically available reports. </a:t>
            </a:r>
          </a:p>
          <a:p>
            <a:r>
              <a:rPr lang="en-US" sz="2800" smtClean="0"/>
              <a:t>As Shannon et al. (1999) note:</a:t>
            </a:r>
          </a:p>
          <a:p>
            <a:pPr lvl="1"/>
            <a:r>
              <a:rPr lang="en-US" smtClean="0"/>
              <a:t>“…many interventions in occupational safety are implemented with the sincere hope that they will work, but with a lack of solid evidence of their effectiveness [and] can sometimes make the situation worse” (p.161).</a:t>
            </a:r>
          </a:p>
          <a:p>
            <a:r>
              <a:rPr lang="en-US" sz="2800" smtClean="0"/>
              <a:t>See NOHSAC Technical Report, Number 12,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424862" cy="882650"/>
          </a:xfrm>
        </p:spPr>
        <p:txBody>
          <a:bodyPr/>
          <a:lstStyle/>
          <a:p>
            <a:r>
              <a:rPr lang="en-US" sz="3600" b="1" smtClean="0"/>
              <a:t>Perennial issues: Lack of rigorous </a:t>
            </a:r>
            <a:br>
              <a:rPr lang="en-US" sz="3600" b="1" smtClean="0"/>
            </a:br>
            <a:r>
              <a:rPr lang="en-US" sz="3600" b="1" smtClean="0"/>
              <a:t>NZ evidence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sz="2800" smtClean="0"/>
              <a:t>There have been few evaluations of NZ injury prevention initiatives. Instead there is a reliance on subsequent injury data to become the </a:t>
            </a:r>
            <a:r>
              <a:rPr lang="en-US" sz="2800" i="1" smtClean="0"/>
              <a:t>de facto</a:t>
            </a:r>
            <a:r>
              <a:rPr lang="en-US" sz="2800" smtClean="0"/>
              <a:t> measure of the success or failure of the prevention initiative.  </a:t>
            </a:r>
          </a:p>
          <a:p>
            <a:pPr marL="533400" indent="-533400">
              <a:lnSpc>
                <a:spcPct val="80000"/>
              </a:lnSpc>
            </a:pPr>
            <a:r>
              <a:rPr lang="en-US" sz="2800" smtClean="0"/>
              <a:t>Most injury prevention initiatives were designed around specific workplace hazards &amp; thus the focus of the evaluation (if indeed there ever was one) has been on the success or failure of injury reduction &amp; less (if at all) on the uptake of the initiative by the business community. </a:t>
            </a:r>
          </a:p>
          <a:p>
            <a:pPr marL="533400" indent="-533400">
              <a:lnSpc>
                <a:spcPct val="80000"/>
              </a:lnSpc>
            </a:pPr>
            <a:r>
              <a:rPr lang="en-US" sz="2800" smtClean="0"/>
              <a:t>An evaluation on an injury prevention initiative  is typically carried out or controlled by those with a vested interest in its success.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sz="3600" b="1" smtClean="0"/>
              <a:t>Perennial issues: The lack of sustainability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marL="609600" indent="-609600"/>
            <a:r>
              <a:rPr lang="en-US" sz="2800" smtClean="0"/>
              <a:t>While there was often an initial flurry of activity to establish a particular injury prevention initiative, in most cases it was difficult to sustain. </a:t>
            </a:r>
          </a:p>
          <a:p>
            <a:pPr marL="609600" indent="-609600"/>
            <a:r>
              <a:rPr lang="en-US" sz="2800" smtClean="0"/>
              <a:t>One of the main reasons for an injury prevention initiative to falter was that once key protagonists were no longer involved &amp; suitable replacements were not found, it became difficult to sustain, eg</a:t>
            </a:r>
          </a:p>
          <a:p>
            <a:pPr marL="990600" lvl="1" indent="-533400"/>
            <a:r>
              <a:rPr lang="en-US" sz="2400" smtClean="0"/>
              <a:t>ACC/DoL/Waitakere City Council Cleaner Boat Production Project. </a:t>
            </a:r>
          </a:p>
          <a:p>
            <a:pPr marL="609600" indent="-609600"/>
            <a:r>
              <a:rPr lang="en-US" sz="2800" smtClean="0"/>
              <a:t>Regular reviews of the injury initiative is a way of ensuring that there is continual commitment from all parties.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sz="4000" smtClean="0"/>
              <a:t>Perennial issues: </a:t>
            </a:r>
            <a:br>
              <a:rPr lang="en-US" sz="4000" smtClean="0"/>
            </a:br>
            <a:r>
              <a:rPr lang="en-US" sz="4000" smtClean="0"/>
              <a:t>Lack of effective enforcement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400" smtClean="0"/>
              <a:t>Since 1988 the Department of Labour has undergone major restructuring &amp; successive governments have to a greater or lesser degree “rolled back the state”.</a:t>
            </a:r>
          </a:p>
          <a:p>
            <a:pPr>
              <a:lnSpc>
                <a:spcPct val="90000"/>
              </a:lnSpc>
            </a:pPr>
            <a:r>
              <a:rPr lang="en-NZ" sz="2400" smtClean="0"/>
              <a:t>The DoL was directed to focus exclusively on core labour market functions while taking a “side-line/advisory” position to most aspects of employment, including frontline enforcement. </a:t>
            </a:r>
          </a:p>
          <a:p>
            <a:pPr>
              <a:lnSpc>
                <a:spcPct val="90000"/>
              </a:lnSpc>
            </a:pPr>
            <a:r>
              <a:rPr lang="en-NZ" sz="2400" smtClean="0"/>
              <a:t>This has also resulted in </a:t>
            </a:r>
            <a:r>
              <a:rPr lang="en-US" sz="2400" smtClean="0"/>
              <a:t>limited content knowledge of OHS amongst civil servants responsible for this area &amp; a high turn-over in staff (restructuring &amp; poor paid)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There has often been a need for better integration between the various government agencies when tackling OHS &amp; stronger community links (but might change with Better Public Services programme)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NZ" sz="4000" b="1" smtClean="0"/>
              <a:t>Number of OHS inspectors by </a:t>
            </a:r>
            <a:br>
              <a:rPr lang="en-NZ" sz="4000" b="1" smtClean="0"/>
            </a:br>
            <a:r>
              <a:rPr lang="en-NZ" sz="4000" b="1" smtClean="0"/>
              <a:t>number enterprises</a:t>
            </a:r>
            <a:r>
              <a:rPr lang="en-NZ" sz="4000" smtClean="0"/>
              <a:t> </a:t>
            </a:r>
            <a:endParaRPr lang="en-US" sz="4000" smtClean="0"/>
          </a:p>
        </p:txBody>
      </p:sp>
      <p:graphicFrame>
        <p:nvGraphicFramePr>
          <p:cNvPr id="152614" name="Group 38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3011488"/>
        </p:xfrm>
        <a:graphic>
          <a:graphicData uri="http://schemas.openxmlformats.org/drawingml/2006/table">
            <a:tbl>
              <a:tblPr/>
              <a:tblGrid>
                <a:gridCol w="2890838"/>
                <a:gridCol w="1800225"/>
                <a:gridCol w="1728787"/>
                <a:gridCol w="1809750"/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No. of OHS inspectors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N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317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N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Size of Business Population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N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247,143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N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471,100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N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470,050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4000" b="1" smtClean="0"/>
              <a:t>Introduction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196975"/>
            <a:ext cx="8445500" cy="5256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400" smtClean="0"/>
              <a:t>One way in which countries can be judged as to their level of sophistication over human rights is the way in which labour is treated &amp; afforded state protection.</a:t>
            </a:r>
          </a:p>
          <a:p>
            <a:pPr>
              <a:lnSpc>
                <a:spcPct val="90000"/>
              </a:lnSpc>
            </a:pPr>
            <a:r>
              <a:rPr lang="en-NZ" sz="2400" smtClean="0"/>
              <a:t>The barometer of the country’s human rights status can be measured in terms of the: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The robustness of both OHS legislation &amp; the enforcement agency 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The level of occupational injuries &amp; illnesses.</a:t>
            </a:r>
          </a:p>
          <a:p>
            <a:pPr>
              <a:lnSpc>
                <a:spcPct val="90000"/>
              </a:lnSpc>
            </a:pPr>
            <a:r>
              <a:rPr lang="en-NZ" sz="2400" smtClean="0"/>
              <a:t>Aotearoa NZ is also a good case study as it has a long tradition of introducing radical social, economic, &amp; employment policies, in which ACC is an excellent example. 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Given that we have adopted similar OHS legislation, why do we have a worse rate of occupational injury compared to the UK, Australia, etc? </a:t>
            </a:r>
            <a:r>
              <a:rPr lang="en-US" sz="2400" b="1" smtClean="0"/>
              <a:t>What are our values?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4000" smtClean="0"/>
              <a:t>Lack of effective enforcement (cont)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25538"/>
            <a:ext cx="8229600" cy="521652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NZ" sz="2400" smtClean="0"/>
              <a:t>The reasons for the reduced coverage of inspectors are threefold: </a:t>
            </a:r>
            <a:endParaRPr lang="en-US" sz="2400" smtClean="0"/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en-NZ" sz="2400" smtClean="0"/>
              <a:t>There has been a systematic withholding of resources to the OHS inspectorate since the 1980s 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en-NZ" sz="2400" smtClean="0"/>
              <a:t>In theory self-regulation requires fewer inspectors as the onus is on the employer (&amp; to a lesser extent the employee) to ensure a healthy &amp; safe workplace. 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en-NZ" sz="2400" smtClean="0"/>
              <a:t>There was a trade-off – employers involvement in setting standards &amp; DoL would back off. BUT there is either a lack of willingness (or a lack of competency) on the part of employers to engage in OHS infrastructure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smtClean="0"/>
              <a:t>eg Minex OHS Mining reference group set up to develop performance standards &amp; codes of practice but nothing or very little eventuated. 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sz="4000" smtClean="0"/>
              <a:t>Lack of effective enforcement (cont)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566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400" smtClean="0"/>
              <a:t>The NZ Department of Labour was disestablished on the 1st July 2012 &amp; merged into a “mega” agency called the Ministry of Business, Innovation &amp; Employment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Government press releases also reinforce the business focus of the Ministry, for example: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The establishment of a new </a:t>
            </a:r>
            <a:r>
              <a:rPr lang="en-US" sz="2400" b="1" i="1" smtClean="0"/>
              <a:t>business-facing</a:t>
            </a:r>
            <a:r>
              <a:rPr lang="en-US" sz="2400" smtClean="0"/>
              <a:t> department to take more effective leadership of NZ’s microeconomic policy agenda &amp; the development of practical decisions to achieve productivity improvement &amp; competitive, internationally-focused businesses &amp; industries…”.</a:t>
            </a:r>
            <a:r>
              <a:rPr lang="en-US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Overwhelming tripartite support for a stand-alone OSH Ministry, that incorporates all accident investigation responsibilities (eg Transport Accident Investigation Commission, etc). </a:t>
            </a:r>
            <a:endParaRPr lang="en-NZ" sz="240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/>
              <a:t>Perennial issues: Lack of commitment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609600" indent="-609600"/>
            <a:r>
              <a:rPr lang="en-NZ" smtClean="0"/>
              <a:t>The disestablishment of the Department of Labour also raises uncomfortable questions: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NZ" smtClean="0"/>
              <a:t>Is the demise of the Department of Labour indicative of its lack of political influence &amp; employer patronage combined with the lack of influence of workers?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NZ" smtClean="0"/>
              <a:t>Given its new form, is </a:t>
            </a:r>
            <a:r>
              <a:rPr lang="en-US" smtClean="0"/>
              <a:t>MoBIE</a:t>
            </a:r>
            <a:r>
              <a:rPr lang="en-NZ" smtClean="0"/>
              <a:t> capable of protecting the OHS of workers? </a:t>
            </a:r>
          </a:p>
          <a:p>
            <a:pPr marL="609600" indent="-609600"/>
            <a:r>
              <a:rPr lang="en-NZ" smtClean="0"/>
              <a:t>Both questions are difficult to answer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600" b="1" smtClean="0"/>
              <a:t>Emerging Issues: Changing work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400" b="1" i="1" smtClean="0"/>
              <a:t>Demographics: 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Aging workforce</a:t>
            </a:r>
            <a:r>
              <a:rPr lang="en-NZ" sz="2400" b="1" i="1" smtClean="0"/>
              <a:t>: </a:t>
            </a:r>
            <a:r>
              <a:rPr lang="en-NZ" sz="2400" smtClean="0"/>
              <a:t> Those aged 75 &amp; over now make up 5.5 % of the total population 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Immigration: managing OHS in diverse settings is topical. Increasingly diverse workforce eg Auckland CBD approx over 70% are non-European &amp; possible changes to the demographics in Christchurch </a:t>
            </a:r>
          </a:p>
          <a:p>
            <a:pPr>
              <a:lnSpc>
                <a:spcPct val="90000"/>
              </a:lnSpc>
            </a:pPr>
            <a:r>
              <a:rPr lang="en-GB" sz="2400" b="1" i="1" smtClean="0"/>
              <a:t>Work:</a:t>
            </a:r>
            <a:r>
              <a:rPr lang="en-GB" sz="24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GB" sz="2400" smtClean="0"/>
              <a:t>the introduction of new technology (eg mining); </a:t>
            </a:r>
          </a:p>
          <a:p>
            <a:pPr lvl="1">
              <a:lnSpc>
                <a:spcPct val="90000"/>
              </a:lnSpc>
            </a:pPr>
            <a:r>
              <a:rPr lang="en-GB" sz="2400" smtClean="0"/>
              <a:t>the emergence of more flexible forms of work &amp; organisations;  </a:t>
            </a:r>
          </a:p>
          <a:p>
            <a:pPr lvl="1">
              <a:lnSpc>
                <a:spcPct val="90000"/>
              </a:lnSpc>
            </a:pPr>
            <a:r>
              <a:rPr lang="en-GB" sz="2400" smtClean="0"/>
              <a:t>the ongoing intensification of work </a:t>
            </a:r>
          </a:p>
          <a:p>
            <a:pPr lvl="1">
              <a:lnSpc>
                <a:spcPct val="90000"/>
              </a:lnSpc>
            </a:pPr>
            <a:r>
              <a:rPr lang="en-GB" sz="2400" smtClean="0"/>
              <a:t>operating within complex systems, for example: supply chains/sub-contracting, satellite divisions eg Aust/NZ.</a:t>
            </a:r>
            <a:endParaRPr lang="en-N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sz="3600" b="1" smtClean="0"/>
              <a:t>Emerging Issues: Changes in Employment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en-NZ" sz="2800" b="1" i="1" smtClean="0"/>
              <a:t>Employment</a:t>
            </a:r>
          </a:p>
          <a:p>
            <a:pPr lvl="1"/>
            <a:r>
              <a:rPr lang="en-NZ" smtClean="0"/>
              <a:t>Rise in the number of </a:t>
            </a:r>
            <a:r>
              <a:rPr lang="en-NZ" b="1" i="1" smtClean="0"/>
              <a:t>non-standard </a:t>
            </a:r>
            <a:r>
              <a:rPr lang="en-NZ" smtClean="0"/>
              <a:t>&amp; </a:t>
            </a:r>
            <a:r>
              <a:rPr lang="en-NZ" b="1" i="1" smtClean="0"/>
              <a:t>precariously </a:t>
            </a:r>
            <a:r>
              <a:rPr lang="en-NZ" smtClean="0"/>
              <a:t>employed workers,</a:t>
            </a:r>
          </a:p>
          <a:p>
            <a:pPr lvl="1"/>
            <a:r>
              <a:rPr lang="en-US" smtClean="0"/>
              <a:t>90-Day Trial Period: </a:t>
            </a:r>
            <a:r>
              <a:rPr lang="en-NZ" smtClean="0"/>
              <a:t>high % of injuries occur within the first 90 days of work &amp; will it be difficult to raise a claim?</a:t>
            </a:r>
          </a:p>
          <a:p>
            <a:pPr lvl="1"/>
            <a:r>
              <a:rPr lang="en-NZ" smtClean="0"/>
              <a:t>Industries are under increasing pressure – tighter margins (trucking &amp; fishing industries) &amp; increased local &amp; international competition,</a:t>
            </a:r>
          </a:p>
          <a:p>
            <a:pPr lvl="1"/>
            <a:r>
              <a:rPr lang="en-NZ" smtClean="0"/>
              <a:t>Lack of skilled workers (eg engineering = lowering of OHS standards?)</a:t>
            </a:r>
          </a:p>
          <a:p>
            <a:pPr lvl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600" b="1" smtClean="0"/>
              <a:t>Emerging Issues: Compensation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981075"/>
            <a:ext cx="8229600" cy="5472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i="1" smtClean="0"/>
              <a:t>Compensation: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The debates around what, how &amp; who should be compensated will become more intense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Experience rating will impact how we set levies &amp; manage claims (earners vs work accounts = tension between employers &amp; employees)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To privatise or not?: Another layer of complexity on business?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Merging compensation with enforcement? Two competing views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So what happens to the injured &amp; what impact does it have on family &amp; community? Migrants (RSE workers?), older workers?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And what impact will the growing disparities between rich &amp; poor have on obtaining workers’ compensation? – </a:t>
            </a:r>
            <a:r>
              <a:rPr lang="en-NZ" sz="2400" i="1" smtClean="0"/>
              <a:t>Spirit Level</a:t>
            </a:r>
            <a:r>
              <a:rPr lang="en-NZ" sz="2400" smtClean="0"/>
              <a:t> by Richard Wilkinson &amp; Kate Pickett</a:t>
            </a:r>
            <a:r>
              <a:rPr lang="en-US" sz="2400" smtClean="0"/>
              <a:t> </a:t>
            </a:r>
            <a:endParaRPr lang="en-NZ" sz="2400" smtClean="0"/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 sz="3600" smtClean="0"/>
              <a:t>A Way Forward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908050"/>
            <a:ext cx="8229600" cy="5473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i="1" smtClean="0"/>
              <a:t>Perennial issues</a:t>
            </a:r>
            <a:r>
              <a:rPr lang="en-US" sz="28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If we know what causes injuries, why do they still occur?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have to be addressed, commencing with understanding the extent of the problem.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Separate, robust OHS agency &amp; ACC </a:t>
            </a:r>
          </a:p>
          <a:p>
            <a:pPr>
              <a:lnSpc>
                <a:spcPct val="90000"/>
              </a:lnSpc>
            </a:pPr>
            <a:r>
              <a:rPr lang="en-US" sz="2800" b="1" i="1" smtClean="0"/>
              <a:t>Emerging issues</a:t>
            </a:r>
            <a:r>
              <a:rPr lang="en-US" sz="280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Strategic plans need to include dialogue with all key players, recognising regional differences, different business sizes, etc;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Should not ignore sunrise industries (focus is typically on  sunset industries) </a:t>
            </a:r>
          </a:p>
          <a:p>
            <a:pPr>
              <a:lnSpc>
                <a:spcPct val="90000"/>
              </a:lnSpc>
            </a:pPr>
            <a:r>
              <a:rPr lang="en-NZ" sz="2800" b="1" i="1" smtClean="0"/>
              <a:t>Revisit Woodhouse principles: 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including administrative efficiency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600" b="1" smtClean="0"/>
              <a:t>A Way Forward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052513"/>
            <a:ext cx="8229600" cy="5289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i="1" smtClean="0"/>
              <a:t>Key Ingredients of OHS initiatives</a:t>
            </a:r>
            <a:r>
              <a:rPr lang="en-US" sz="2800" i="1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Treat injury prevention fads that based often with manufacturing, with caution but we can learn from other disciplines, eg traffic safety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Tripartite, industry, &amp; community involvement &amp; commitment –  the success of Queensland building industry’s injury prevention initiative 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Capacity &amp; capability building within sectors –necessary </a:t>
            </a:r>
            <a:r>
              <a:rPr lang="en-US" sz="2400" smtClean="0"/>
              <a:t>to ensure that the OHS initiatives will have an impact on the target group. </a:t>
            </a:r>
          </a:p>
          <a:p>
            <a:pPr lvl="1">
              <a:lnSpc>
                <a:spcPct val="80000"/>
              </a:lnSpc>
            </a:pPr>
            <a:r>
              <a:rPr lang="en-US" sz="2400" i="1" smtClean="0"/>
              <a:t> </a:t>
            </a:r>
            <a:r>
              <a:rPr lang="en-US" sz="2400" smtClean="0"/>
              <a:t>Champions &amp; mentors</a:t>
            </a:r>
            <a:r>
              <a:rPr lang="en-US" sz="2400" i="1" smtClean="0"/>
              <a:t>: </a:t>
            </a:r>
            <a:r>
              <a:rPr lang="en-US" sz="2400" smtClean="0"/>
              <a:t>worked well in “hard to crack” industries 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Continuity &amp; succession: There has to be succession planning when introducing any OHS initiatives  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Evaluations are essential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z="4800" smtClean="0"/>
              <a:t>THANK YOU</a:t>
            </a:r>
          </a:p>
        </p:txBody>
      </p:sp>
      <p:sp>
        <p:nvSpPr>
          <p:cNvPr id="33795" name="Rectangle 5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en-US" smtClean="0"/>
          </a:p>
          <a:p>
            <a:pPr marL="0" indent="0" algn="ctr">
              <a:buFont typeface="Arial" charset="0"/>
              <a:buNone/>
            </a:pPr>
            <a:r>
              <a:rPr lang="en-US" smtClean="0"/>
              <a:t>http://ohsnet.org.nz/</a:t>
            </a:r>
            <a:endParaRPr lang="en-NZ" b="1" smtClean="0"/>
          </a:p>
          <a:p>
            <a:pPr marL="0" indent="0" algn="ctr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260350"/>
            <a:ext cx="8229600" cy="647700"/>
          </a:xfrm>
        </p:spPr>
        <p:txBody>
          <a:bodyPr/>
          <a:lstStyle/>
          <a:p>
            <a:r>
              <a:rPr lang="en-US" sz="4000" smtClean="0"/>
              <a:t>The Extent of the Problem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908050"/>
            <a:ext cx="9144000" cy="55451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New Zealand Values: Woodhouse</a:t>
            </a:r>
          </a:p>
        </p:txBody>
      </p:sp>
      <p:pic>
        <p:nvPicPr>
          <p:cNvPr id="9219" name="Picture 6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196975"/>
            <a:ext cx="8642350" cy="54006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 eaLnBrk="1" hangingPunct="1"/>
            <a:r>
              <a:rPr lang="en-NZ" sz="3600" b="1" smtClean="0"/>
              <a:t>NZ’s Unique Compensation Scheme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800" smtClean="0"/>
              <a:t>In 1967, a Royal Commission, chaired by the Hon. Owen Woodhouse investigated compensation for personal injury &amp; proposed a universal ‘no-fault’ system based on 5 guiding principles: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NZ" sz="2800" b="1" i="1" smtClean="0"/>
              <a:t>Community responsibility: </a:t>
            </a:r>
            <a:r>
              <a:rPr lang="en-NZ" sz="2800" smtClean="0"/>
              <a:t>the community must protect all citizens as it is in nation’s interests.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NZ" sz="2800" b="1" i="1" smtClean="0"/>
              <a:t>Comprehensive entitlement:</a:t>
            </a:r>
            <a:r>
              <a:rPr lang="en-NZ" sz="2800" smtClean="0"/>
              <a:t> All those injured should receive compensation regardless of the causes </a:t>
            </a:r>
          </a:p>
          <a:p>
            <a:pPr eaLnBrk="1" hangingPunct="1">
              <a:lnSpc>
                <a:spcPct val="90000"/>
              </a:lnSpc>
            </a:pPr>
            <a:endParaRPr lang="en-N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en-NZ" sz="3600" b="1" smtClean="0"/>
              <a:t>NZ’s Unique Compensation Scheme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NZ" sz="2800" b="1" i="1" smtClean="0"/>
              <a:t>3.	Complete rehabilitation:</a:t>
            </a:r>
            <a:r>
              <a:rPr lang="en-NZ" sz="2800" smtClean="0"/>
              <a:t> The scheme must provide physical &amp; vocational recovery for all its citizens &amp; providing a fair monetary compensation for their losses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en-NZ" sz="2800" b="1" i="1" smtClean="0"/>
              <a:t>4.	Real compensation </a:t>
            </a:r>
            <a:r>
              <a:rPr lang="en-NZ" sz="2800" smtClean="0"/>
              <a:t>for the whole period of incapacity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en-NZ" sz="2800" b="1" i="1" smtClean="0"/>
              <a:t>5. Administrative efficiency :</a:t>
            </a:r>
            <a:r>
              <a:rPr lang="en-NZ" sz="2800" smtClean="0"/>
              <a:t>There should be no delays or  inconsistencies 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en-NZ" sz="2800" smtClean="0"/>
              <a:t>(Royal Commission to Inquire into &amp; Report upon Workers’ Compensation, 1967: 39).</a:t>
            </a:r>
          </a:p>
          <a:p>
            <a:pPr marL="609600" indent="-609600" eaLnBrk="1" hangingPunct="1"/>
            <a:endParaRPr lang="en-N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600" smtClean="0"/>
              <a:t>Overview of Presentation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908050"/>
            <a:ext cx="8229600" cy="594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Informed by: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Pike River Coal Mine Disaster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Christchurch Earthquake (CTV building, etc)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NOHSAC Technical Report 12 (2009)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Independent Health &amp; Safety Taskforce (extended the spirit of the Taskforce &amp; invited comments)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perennial issues: 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Lack of reliable data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Lack of evaluation 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Lack of effective enforcement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Lack of commitment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Emerging Issues: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Changing workforce &amp; nature of work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Changing nature of employment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Changing nature of compensation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600" b="1" smtClean="0"/>
              <a:t>Injury Prevention Initiatives</a:t>
            </a:r>
            <a:r>
              <a:rPr lang="en-US" sz="4000" smtClean="0"/>
              <a:t> 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052513"/>
            <a:ext cx="8569325" cy="52562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smtClean="0"/>
              <a:t>The main drivers for ACC-initiated programmes are:</a:t>
            </a:r>
          </a:p>
          <a:p>
            <a:pPr lvl="1">
              <a:spcBef>
                <a:spcPct val="0"/>
              </a:spcBef>
            </a:pPr>
            <a:r>
              <a:rPr lang="en-US" sz="2400" smtClean="0"/>
              <a:t>Cost of ACC compensation claims &amp; </a:t>
            </a:r>
          </a:p>
          <a:p>
            <a:pPr lvl="1">
              <a:spcBef>
                <a:spcPct val="0"/>
              </a:spcBef>
            </a:pPr>
            <a:r>
              <a:rPr lang="en-US" sz="2400" smtClean="0"/>
              <a:t>Number of claims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The focus is on ‘</a:t>
            </a:r>
            <a:r>
              <a:rPr lang="en-US" sz="2800" b="1" i="1" smtClean="0"/>
              <a:t>hazardous</a:t>
            </a:r>
            <a:r>
              <a:rPr lang="en-US" sz="2800" smtClean="0"/>
              <a:t>’ industries: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Targeted interventions, eg, FishSafe &amp; FarmSafe. 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Public &amp;/or political pressure, for example:</a:t>
            </a:r>
          </a:p>
          <a:p>
            <a:pPr lvl="1">
              <a:spcBef>
                <a:spcPct val="0"/>
              </a:spcBef>
            </a:pPr>
            <a:r>
              <a:rPr lang="en-US" sz="2400" smtClean="0"/>
              <a:t>submissions in response to government inquiries/hearings or;</a:t>
            </a:r>
          </a:p>
          <a:p>
            <a:pPr lvl="1">
              <a:spcBef>
                <a:spcPct val="0"/>
              </a:spcBef>
            </a:pPr>
            <a:r>
              <a:rPr lang="en-US" sz="2400" smtClean="0"/>
              <a:t>as a result of trends perceived to be socially unacceptable, eg  a rise in a particular chemically-induced illness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Most of NZ’s OHS research &amp; preventative initiatives were funded by ACC, Health Research Council, DoL &amp; NOHSAC, but there is little current funding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0" y="836712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8351</TotalTime>
  <Words>1902</Words>
  <Application>Microsoft Office PowerPoint</Application>
  <PresentationFormat>On-screen Show (4:3)</PresentationFormat>
  <Paragraphs>162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Injury Prevention: Where to from here?</vt:lpstr>
      <vt:lpstr>Introduction</vt:lpstr>
      <vt:lpstr>The Extent of the Problem</vt:lpstr>
      <vt:lpstr>New Zealand Values: Woodhouse</vt:lpstr>
      <vt:lpstr>NZ’s Unique Compensation Scheme</vt:lpstr>
      <vt:lpstr>NZ’s Unique Compensation Scheme</vt:lpstr>
      <vt:lpstr>Overview of Presentation</vt:lpstr>
      <vt:lpstr>Injury Prevention Initiatives </vt:lpstr>
      <vt:lpstr>Slide 9</vt:lpstr>
      <vt:lpstr>Slide 10</vt:lpstr>
      <vt:lpstr>Slide 11</vt:lpstr>
      <vt:lpstr>Perennial issues: Lack of reliable data</vt:lpstr>
      <vt:lpstr>Perennial issues: Lack of reliable data</vt:lpstr>
      <vt:lpstr>Perennial issues: Lack of rigorous evidence</vt:lpstr>
      <vt:lpstr>Perennial issues: Lack of rigorous evidence</vt:lpstr>
      <vt:lpstr>Perennial issues: Lack of rigorous  NZ evidence</vt:lpstr>
      <vt:lpstr>Perennial issues: The lack of sustainability</vt:lpstr>
      <vt:lpstr>Perennial issues:  Lack of effective enforcement</vt:lpstr>
      <vt:lpstr>Number of OHS inspectors by  number enterprises </vt:lpstr>
      <vt:lpstr>Lack of effective enforcement (cont)</vt:lpstr>
      <vt:lpstr>Lack of effective enforcement (cont)</vt:lpstr>
      <vt:lpstr>Perennial issues: Lack of commitment</vt:lpstr>
      <vt:lpstr>Emerging Issues: Changing work</vt:lpstr>
      <vt:lpstr>Emerging Issues: Changes in Employment</vt:lpstr>
      <vt:lpstr>Emerging Issues: Compensation</vt:lpstr>
      <vt:lpstr>A Way Forward</vt:lpstr>
      <vt:lpstr>A Way Forward</vt:lpstr>
      <vt:lpstr>THANK YOU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Danae</dc:creator>
  <cp:lastModifiedBy>Conor Donohue</cp:lastModifiedBy>
  <cp:revision>478</cp:revision>
  <dcterms:created xsi:type="dcterms:W3CDTF">2008-08-19T01:03:58Z</dcterms:created>
  <dcterms:modified xsi:type="dcterms:W3CDTF">2012-10-31T03:11:21Z</dcterms:modified>
</cp:coreProperties>
</file>