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83" r:id="rId2"/>
  </p:sldMasterIdLst>
  <p:notesMasterIdLst>
    <p:notesMasterId r:id="rId15"/>
  </p:notesMasterIdLst>
  <p:handoutMasterIdLst>
    <p:handoutMasterId r:id="rId16"/>
  </p:handoutMasterIdLst>
  <p:sldIdLst>
    <p:sldId id="1061" r:id="rId3"/>
    <p:sldId id="1064" r:id="rId4"/>
    <p:sldId id="1076" r:id="rId5"/>
    <p:sldId id="1091" r:id="rId6"/>
    <p:sldId id="1097" r:id="rId7"/>
    <p:sldId id="1098" r:id="rId8"/>
    <p:sldId id="1099" r:id="rId9"/>
    <p:sldId id="1094" r:id="rId10"/>
    <p:sldId id="1092" r:id="rId11"/>
    <p:sldId id="1074" r:id="rId12"/>
    <p:sldId id="1100" r:id="rId13"/>
    <p:sldId id="1093" r:id="rId14"/>
  </p:sldIdLst>
  <p:sldSz cx="9144000" cy="6858000" type="screen4x3"/>
  <p:notesSz cx="6797675" cy="9928225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FF0000"/>
    <a:srgbClr val="DDDDDD"/>
    <a:srgbClr val="660033"/>
    <a:srgbClr val="FFFF00"/>
    <a:srgbClr val="008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1" autoAdjust="0"/>
    <p:restoredTop sz="86427" autoAdjust="0"/>
  </p:normalViewPr>
  <p:slideViewPr>
    <p:cSldViewPr>
      <p:cViewPr varScale="1">
        <p:scale>
          <a:sx n="59" d="100"/>
          <a:sy n="59" d="100"/>
        </p:scale>
        <p:origin x="-3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notesViewPr>
    <p:cSldViewPr>
      <p:cViewPr varScale="1">
        <p:scale>
          <a:sx n="52" d="100"/>
          <a:sy n="52" d="100"/>
        </p:scale>
        <p:origin x="-2382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algn="r"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7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algn="r"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57A09D6E-5FEA-4900-A7DC-44C62311FA8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algn="r"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algn="r" defTabSz="955689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4821165-A12F-4A48-AB4B-9830BB6C6A5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BA915F19-D26E-4E88-9621-194EFB2DA738}" type="slidenum">
              <a:rPr lang="en-AU" smtClean="0"/>
              <a:pPr defTabSz="954088"/>
              <a:t>1</a:t>
            </a:fld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  <a:p>
            <a:endParaRPr lang="en-NZ" smtClean="0"/>
          </a:p>
          <a:p>
            <a:r>
              <a:rPr lang="en-NZ" smtClean="0"/>
              <a:t>2009 ACC announced it would no longer fund the Otago Exercise Programme for preventing falls in the elderly. This was a hard decision to make as the programme was popular and had proven clinical benefit. However, the programme was not cost-effective to deliver and did not represent value-for-money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C02CCD4F-96BE-4492-82D0-FC216ED4F3ED}" type="slidenum">
              <a:rPr lang="en-AU" smtClean="0"/>
              <a:pPr defTabSz="955675"/>
              <a:t>10</a:t>
            </a:fld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FC16FA94-87EF-4CE8-9650-3DFA1D758B60}" type="slidenum">
              <a:rPr lang="en-AU" smtClean="0"/>
              <a:pPr defTabSz="955675"/>
              <a:t>11</a:t>
            </a:fld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928C678-1E9C-4E69-BCC8-D44CE663F04B}" type="slidenum">
              <a:rPr lang="en-AU" smtClean="0"/>
              <a:pPr defTabSz="955675"/>
              <a:t>12</a:t>
            </a:fld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F22B395-240F-4FEE-BE32-6909431B333F}" type="slidenum">
              <a:rPr lang="en-AU" smtClean="0"/>
              <a:pPr defTabSz="955675"/>
              <a:t>2</a:t>
            </a:fld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Page one</a:t>
            </a:r>
          </a:p>
          <a:p>
            <a:endParaRPr lang="en-NZ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87B12161-79DA-436D-992F-4E840903DF22}" type="slidenum">
              <a:rPr lang="en-AU" smtClean="0"/>
              <a:pPr defTabSz="955675"/>
              <a:t>3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48C0B06B-A5B3-4036-A0F7-AF10AF543352}" type="slidenum">
              <a:rPr lang="en-AU" smtClean="0"/>
              <a:pPr defTabSz="955675"/>
              <a:t>4</a:t>
            </a:fld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4088"/>
            <a:fld id="{5BF0F920-A489-4EE7-9994-3DC258CCC22A}" type="slidenum">
              <a:rPr lang="en-AU" smtClean="0"/>
              <a:pPr defTabSz="954088"/>
              <a:t>5</a:t>
            </a:fld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17FFE0E6-BAC4-486D-B2B4-7542E148746F}" type="slidenum">
              <a:rPr lang="en-AU" smtClean="0"/>
              <a:pPr defTabSz="955675"/>
              <a:t>6</a:t>
            </a:fld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970CA6C-9A75-439B-9391-C19A5B9BC5E2}" type="slidenum">
              <a:rPr lang="en-AU" smtClean="0"/>
              <a:pPr defTabSz="955675"/>
              <a:t>7</a:t>
            </a:fld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917CFA82-3815-4AA4-B3F0-CEE0AFC30027}" type="slidenum">
              <a:rPr lang="en-AU" smtClean="0"/>
              <a:pPr defTabSz="955675"/>
              <a:t>8</a:t>
            </a:fld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D13EC74-E265-419A-A547-5067768EEC85}" type="slidenum">
              <a:rPr lang="en-AU" smtClean="0"/>
              <a:pPr defTabSz="955675"/>
              <a:t>9</a:t>
            </a:fld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677AA-9C04-465C-8F1E-2DD833D60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752600"/>
            <a:ext cx="7696200" cy="4052888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5A7DD-0F57-4268-8B55-5B186255E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752600"/>
            <a:ext cx="7696200" cy="4052888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C01F8-476E-4718-B131-48EAE90DF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931150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412875"/>
            <a:ext cx="76962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A2D0B2E3-45E9-4D4E-8EF3-E4874E1FB7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931150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6013" y="1412875"/>
            <a:ext cx="37719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3" y="1412875"/>
            <a:ext cx="37719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C727E-23C9-4917-96A7-371FAD74F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931150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013" y="1412875"/>
            <a:ext cx="3771900" cy="453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0313" y="1412875"/>
            <a:ext cx="3771900" cy="2192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0313" y="3757613"/>
            <a:ext cx="377190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4ED25-D6F2-45FE-90C3-560177A37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0A1F7-2984-4C91-90CD-E9E4E7182D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72D49-C282-426B-93A6-3B73319EAC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775EF-7308-4831-BAF0-59A5FF650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BA676-766D-44CC-B7FC-A3970D83B6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E04DE-68C0-4816-8360-E73F57CB9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3771900" cy="4052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3771900" cy="4052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E7A85-020D-41DC-9E10-34F3E4F78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7FACF-879F-4080-84E1-60050F3266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EC609-215C-4011-BB9E-865C9E641B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231F5-0919-420D-880C-E5B825CAE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C4CE1-AAB6-44F4-9B1F-5592060422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A0894-381E-4B0C-BE59-9CC8DC438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5C8E1-B350-4E58-BFA5-64B076C63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A57E6-5334-4DB2-BBDE-B299C48A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D01F9-20D1-4780-BAC6-06B8763366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FB3AB-0ACB-41A7-808C-C8913D02B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2E4B-670A-4054-B309-CD82A502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13A1A-48EB-45B6-8F08-5F0F83670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55137-4FB5-4A4D-A4D2-D42D3A7B6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308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30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98F78-D16C-4634-9F21-7EE81D353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rgbClr val="FAFA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7059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412875"/>
            <a:ext cx="76962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65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65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65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092825"/>
            <a:ext cx="7985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14C4409E-5869-41D8-A090-B4E914C61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609600" y="0"/>
            <a:ext cx="0" cy="6858000"/>
          </a:xfrm>
          <a:prstGeom prst="line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2" name="AutoShape 9"/>
          <p:cNvSpPr>
            <a:spLocks noChangeArrowheads="1"/>
          </p:cNvSpPr>
          <p:nvPr/>
        </p:nvSpPr>
        <p:spPr bwMode="auto">
          <a:xfrm>
            <a:off x="0" y="1143000"/>
            <a:ext cx="9144000" cy="76200"/>
          </a:xfrm>
          <a:prstGeom prst="parallelogram">
            <a:avLst>
              <a:gd name="adj" fmla="val 51111"/>
            </a:avLst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36596" name="Text Box 20"/>
          <p:cNvSpPr txBox="1">
            <a:spLocks noChangeArrowheads="1"/>
          </p:cNvSpPr>
          <p:nvPr/>
        </p:nvSpPr>
        <p:spPr bwMode="auto">
          <a:xfrm>
            <a:off x="609600" y="6515100"/>
            <a:ext cx="8534400" cy="3429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50000">
                <a:srgbClr val="FFFFFF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200" b="1">
              <a:solidFill>
                <a:schemeClr val="hlink"/>
              </a:solidFill>
            </a:endParaRPr>
          </a:p>
        </p:txBody>
      </p:sp>
      <p:sp>
        <p:nvSpPr>
          <p:cNvPr id="103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74638"/>
            <a:ext cx="793115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98" r:id="rId12"/>
    <p:sldLayoutId id="2147484085" r:id="rId13"/>
    <p:sldLayoutId id="2147484086" r:id="rId1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 3" pitchFamily="18" charset="2"/>
        <a:buChar char="y"/>
        <a:defRPr sz="2800">
          <a:solidFill>
            <a:srgbClr val="000066"/>
          </a:solidFill>
          <a:latin typeface="+mn-lt"/>
          <a:ea typeface="+mn-ea"/>
          <a:cs typeface="+mn-cs"/>
        </a:defRPr>
      </a:lvl1pPr>
      <a:lvl2pPr marL="912813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400">
          <a:solidFill>
            <a:srgbClr val="000066"/>
          </a:solidFill>
          <a:latin typeface="+mn-lt"/>
        </a:defRPr>
      </a:lvl2pPr>
      <a:lvl3pPr marL="1370013" indent="-2222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000066"/>
          </a:solidFill>
          <a:latin typeface="+mn-lt"/>
        </a:defRPr>
      </a:lvl3pPr>
      <a:lvl4pPr marL="1778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 3" pitchFamily="18" charset="2"/>
        <a:buChar char=""/>
        <a:defRPr sz="2000">
          <a:solidFill>
            <a:srgbClr val="000066"/>
          </a:solidFill>
          <a:latin typeface="+mn-lt"/>
        </a:defRPr>
      </a:lvl4pPr>
      <a:lvl5pPr marL="21209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000">
          <a:solidFill>
            <a:srgbClr val="000066"/>
          </a:solidFill>
          <a:latin typeface="+mn-lt"/>
        </a:defRPr>
      </a:lvl5pPr>
      <a:lvl6pPr marL="25781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000">
          <a:solidFill>
            <a:srgbClr val="000066"/>
          </a:solidFill>
          <a:latin typeface="+mn-lt"/>
        </a:defRPr>
      </a:lvl6pPr>
      <a:lvl7pPr marL="30353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000">
          <a:solidFill>
            <a:srgbClr val="000066"/>
          </a:solidFill>
          <a:latin typeface="+mn-lt"/>
        </a:defRPr>
      </a:lvl7pPr>
      <a:lvl8pPr marL="34925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000">
          <a:solidFill>
            <a:srgbClr val="000066"/>
          </a:solidFill>
          <a:latin typeface="+mn-lt"/>
        </a:defRPr>
      </a:lvl8pPr>
      <a:lvl9pPr marL="39497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–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DDDDDD"/>
            </a:gs>
            <a:gs pos="100000">
              <a:srgbClr val="FAFA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C2FB86-6081-4AD2-9883-613DBA319A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4537075"/>
          </a:xfrm>
        </p:spPr>
        <p:txBody>
          <a:bodyPr/>
          <a:lstStyle/>
          <a:p>
            <a:pPr algn="ctr">
              <a:tabLst>
                <a:tab pos="457200" algn="r"/>
                <a:tab pos="2636838" algn="ctr"/>
                <a:tab pos="5273675" algn="r"/>
              </a:tabLst>
              <a:defRPr/>
            </a:pPr>
            <a:r>
              <a:rPr lang="en-NZ" kern="120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NZ" kern="12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  <a:t>Full funding, </a:t>
            </a:r>
            <a:r>
              <a:rPr lang="en-NZ" kern="1200" dirty="0">
                <a:solidFill>
                  <a:schemeClr val="tx1"/>
                </a:solidFill>
                <a:latin typeface="Times New Roman" pitchFamily="18" charset="0"/>
              </a:rPr>
              <a:t>Experience </a:t>
            </a:r>
            <a: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  <a:t>rating and injury prevention  </a:t>
            </a:r>
            <a:r>
              <a:rPr lang="en-NZ" kern="1200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NZ" kern="12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NZ" kern="12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/>
            </a:r>
            <a:br>
              <a:rPr lang="en-NZ" kern="12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r>
              <a:rPr lang="en-NZ" sz="2400" kern="12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29</a:t>
            </a:r>
            <a:r>
              <a:rPr lang="en-NZ" sz="2400" kern="1200" baseline="300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</a:t>
            </a:r>
            <a:r>
              <a:rPr lang="en-NZ" sz="2400" kern="12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October</a:t>
            </a:r>
            <a:br>
              <a:rPr lang="en-NZ" sz="2400" kern="12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r>
              <a:rPr lang="en-NZ" sz="2400" kern="1200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2012</a:t>
            </a:r>
            <a: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NZ" kern="12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NZ" dirty="0" smtClean="0">
                <a:solidFill>
                  <a:srgbClr val="003366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NZ" dirty="0" smtClean="0">
                <a:solidFill>
                  <a:srgbClr val="003366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endParaRPr lang="en-NZ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>
          <a:xfrm rot="10800000" flipV="1">
            <a:off x="611188" y="5949950"/>
            <a:ext cx="2700337" cy="403225"/>
          </a:xfrm>
        </p:spPr>
        <p:txBody>
          <a:bodyPr/>
          <a:lstStyle/>
          <a:p>
            <a:r>
              <a:rPr lang="en-US" smtClean="0"/>
              <a:t>Susan St John</a:t>
            </a:r>
          </a:p>
        </p:txBody>
      </p:sp>
      <p:pic>
        <p:nvPicPr>
          <p:cNvPr id="4100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0"/>
            <a:ext cx="8532812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But what are the costs of accidents- ie the MB of accident prevention?</a:t>
            </a:r>
            <a:endParaRPr lang="en-NZ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412875"/>
            <a:ext cx="7696200" cy="4968875"/>
          </a:xfrm>
        </p:spPr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r>
              <a:rPr lang="en-NZ" dirty="0" smtClean="0"/>
              <a:t>“As per ACC’s legislative requirements, ACC </a:t>
            </a:r>
            <a:r>
              <a:rPr lang="en-NZ" b="1" i="1" dirty="0" smtClean="0"/>
              <a:t>can only spend money on injury prevention </a:t>
            </a:r>
            <a:r>
              <a:rPr lang="en-NZ" dirty="0" smtClean="0"/>
              <a:t>where it can be confident of delivering savings to the Scheme.”  </a:t>
            </a:r>
            <a:r>
              <a:rPr lang="en-NZ" sz="2000" dirty="0" smtClean="0"/>
              <a:t>( Statement of Intent ,2011-2014)</a:t>
            </a:r>
            <a:endParaRPr lang="en-NZ" dirty="0" smtClean="0"/>
          </a:p>
          <a:p>
            <a:pPr marL="0" indent="0">
              <a:buFont typeface="Wingdings 3" pitchFamily="18" charset="2"/>
              <a:buNone/>
              <a:defRPr/>
            </a:pPr>
            <a:r>
              <a:rPr lang="en-NZ" sz="2000" i="1" dirty="0" smtClean="0">
                <a:solidFill>
                  <a:srgbClr val="FF0000"/>
                </a:solidFill>
              </a:rPr>
              <a:t>2009 ACC announced it would no longer fund the </a:t>
            </a:r>
            <a:r>
              <a:rPr lang="en-NZ" sz="2000" i="1" dirty="0" err="1" smtClean="0">
                <a:solidFill>
                  <a:srgbClr val="FF0000"/>
                </a:solidFill>
              </a:rPr>
              <a:t>Otago</a:t>
            </a:r>
            <a:r>
              <a:rPr lang="en-NZ" sz="2000" i="1" dirty="0" smtClean="0">
                <a:solidFill>
                  <a:srgbClr val="FF0000"/>
                </a:solidFill>
              </a:rPr>
              <a:t> Exercise Programme for preventing falls in the elderly. This was a hard decision to make as the programme was popular and had proven clinical benefit. However, the programme was not cost-effective to deliver and did not represent value-for-money.</a:t>
            </a:r>
          </a:p>
          <a:p>
            <a:pPr>
              <a:defRPr/>
            </a:pPr>
            <a:r>
              <a:rPr lang="en-US" dirty="0" smtClean="0"/>
              <a:t>What does ACC spend now?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</a:rPr>
              <a:t>Will it be as rigorous in assessing experience rating?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2F8E4-6679-4CAF-8AFE-B4443A49FAD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Has experience rating worked?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What has happened?</a:t>
            </a:r>
          </a:p>
          <a:p>
            <a:r>
              <a:rPr lang="en-NZ" smtClean="0"/>
              <a:t>What is the evaluation process?</a:t>
            </a:r>
          </a:p>
          <a:p>
            <a:r>
              <a:rPr lang="en-NZ" smtClean="0"/>
              <a:t>Why no 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C1E8CC-ADA1-44A4-A007-7473E5520EB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smtClean="0"/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B2528C-2490-4120-8721-212292F2F5F4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" y="404813"/>
            <a:ext cx="8724900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570787" cy="850900"/>
          </a:xfrm>
        </p:spPr>
        <p:txBody>
          <a:bodyPr/>
          <a:lstStyle/>
          <a:p>
            <a:pPr algn="ctr"/>
            <a:r>
              <a:rPr lang="en-NZ" smtClean="0"/>
              <a:t>Workshop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41438"/>
            <a:ext cx="7042150" cy="44640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en-NZ" smtClean="0"/>
              <a:t>Susan St John</a:t>
            </a:r>
          </a:p>
          <a:p>
            <a:pPr marL="0" indent="0">
              <a:buFont typeface="Wingdings 3" pitchFamily="18" charset="2"/>
              <a:buNone/>
            </a:pPr>
            <a:endParaRPr lang="en-NZ" smtClean="0"/>
          </a:p>
          <a:p>
            <a:pPr marL="0" indent="0">
              <a:buFont typeface="Wingdings 3" pitchFamily="18" charset="2"/>
              <a:buNone/>
            </a:pPr>
            <a:r>
              <a:rPr lang="en-NZ" smtClean="0"/>
              <a:t>Felicity Lamm</a:t>
            </a:r>
          </a:p>
          <a:p>
            <a:pPr marL="0" indent="0">
              <a:buFont typeface="Wingdings 3" pitchFamily="18" charset="2"/>
              <a:buNone/>
            </a:pPr>
            <a:endParaRPr lang="en-NZ" smtClean="0"/>
          </a:p>
          <a:p>
            <a:pPr marL="0" indent="0">
              <a:buFont typeface="Wingdings 3" pitchFamily="18" charset="2"/>
              <a:buNone/>
            </a:pPr>
            <a:r>
              <a:rPr lang="en-NZ" smtClean="0"/>
              <a:t>Graham Rodgers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F1A922-9252-4269-93C9-31C0417D9C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5" name="Content Placeholder 3"/>
          <p:cNvSpPr txBox="1">
            <a:spLocks/>
          </p:cNvSpPr>
          <p:nvPr/>
        </p:nvSpPr>
        <p:spPr bwMode="auto">
          <a:xfrm>
            <a:off x="4787900" y="6453188"/>
            <a:ext cx="37719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66"/>
              </a:buClr>
              <a:buFont typeface="Wingdings 3" pitchFamily="18" charset="2"/>
              <a:buChar char="y"/>
            </a:pPr>
            <a:endParaRPr lang="en-NZ" sz="28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Woodhouse and safety</a:t>
            </a:r>
            <a:endParaRPr lang="en-NZ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268413"/>
            <a:ext cx="7329488" cy="44656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Prevention</a:t>
            </a:r>
          </a:p>
          <a:p>
            <a:pPr>
              <a:defRPr/>
            </a:pPr>
            <a:r>
              <a:rPr lang="en-US" dirty="0" smtClean="0"/>
              <a:t>Rehabilitation </a:t>
            </a:r>
          </a:p>
          <a:p>
            <a:pPr>
              <a:defRPr/>
            </a:pPr>
            <a:r>
              <a:rPr lang="en-US" dirty="0" smtClean="0"/>
              <a:t>Compensation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Wingdings 3" pitchFamily="18" charset="2"/>
              <a:buNone/>
              <a:defRPr/>
            </a:pPr>
            <a:r>
              <a:rPr lang="en-US" dirty="0" smtClean="0"/>
              <a:t>“The most important is obviously prevention”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en-US" dirty="0" smtClean="0"/>
          </a:p>
          <a:p>
            <a:pPr marL="0" indent="0">
              <a:buFont typeface="Wingdings 3" pitchFamily="18" charset="2"/>
              <a:buNone/>
              <a:defRPr/>
            </a:pPr>
            <a:r>
              <a:rPr lang="en-US" dirty="0" smtClean="0"/>
              <a:t>“Effective education, adequate inspection and firm enforcement Must all be backed up by the allocation of funds”. </a:t>
            </a:r>
          </a:p>
        </p:txBody>
      </p:sp>
      <p:sp>
        <p:nvSpPr>
          <p:cNvPr id="6148" name="Content Placeholder 3"/>
          <p:cNvSpPr>
            <a:spLocks noGrp="1"/>
          </p:cNvSpPr>
          <p:nvPr>
            <p:ph sz="half" idx="2"/>
          </p:nvPr>
        </p:nvSpPr>
        <p:spPr>
          <a:xfrm flipH="1">
            <a:off x="8610600" y="1752600"/>
            <a:ext cx="533400" cy="4052888"/>
          </a:xfrm>
        </p:spPr>
        <p:txBody>
          <a:bodyPr/>
          <a:lstStyle/>
          <a:p>
            <a:endParaRPr lang="en-NZ" smtClean="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BF8CE-F6DB-469E-8DF2-28F4B5AC59D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777875"/>
          </a:xfrm>
        </p:spPr>
        <p:txBody>
          <a:bodyPr/>
          <a:lstStyle/>
          <a:p>
            <a:r>
              <a:rPr lang="en-NZ" smtClean="0"/>
              <a:t>Role of insurance model in ACC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NZ" smtClean="0"/>
              <a:t>Full funding required for solvency</a:t>
            </a:r>
          </a:p>
          <a:p>
            <a:r>
              <a:rPr lang="en-NZ" smtClean="0"/>
              <a:t>Clearly defined and limited  coverage</a:t>
            </a:r>
          </a:p>
          <a:p>
            <a:r>
              <a:rPr lang="en-NZ" smtClean="0"/>
              <a:t>True competition required for  privatisation of the work account and…..</a:t>
            </a:r>
          </a:p>
          <a:p>
            <a:endParaRPr lang="en-NZ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9338" y="1773238"/>
            <a:ext cx="3771900" cy="4052887"/>
          </a:xfrm>
        </p:spPr>
        <p:txBody>
          <a:bodyPr/>
          <a:lstStyle/>
          <a:p>
            <a:pPr>
              <a:defRPr/>
            </a:pPr>
            <a:r>
              <a:rPr lang="en-NZ" b="1" dirty="0" smtClean="0">
                <a:solidFill>
                  <a:srgbClr val="FF0000"/>
                </a:solidFill>
              </a:rPr>
              <a:t>Well on way to achieving full funding goal by 2019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en-NZ" b="1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NZ" b="1" dirty="0">
                <a:solidFill>
                  <a:srgbClr val="FF0000"/>
                </a:solidFill>
              </a:rPr>
              <a:t>No immediate plans for </a:t>
            </a:r>
            <a:r>
              <a:rPr lang="en-NZ" b="1" dirty="0" smtClean="0">
                <a:solidFill>
                  <a:srgbClr val="FF0000"/>
                </a:solidFill>
              </a:rPr>
              <a:t>privatisation </a:t>
            </a:r>
            <a:r>
              <a:rPr lang="en-NZ" b="1" dirty="0">
                <a:solidFill>
                  <a:srgbClr val="FF0000"/>
                </a:solidFill>
              </a:rPr>
              <a:t>of the work </a:t>
            </a:r>
            <a:r>
              <a:rPr lang="en-NZ" b="1" dirty="0" smtClean="0">
                <a:solidFill>
                  <a:srgbClr val="FF0000"/>
                </a:solidFill>
              </a:rPr>
              <a:t>account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90F71D-31D6-427D-BF7E-A7027CF7642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57250" y="-677863"/>
            <a:ext cx="7888288" cy="1658938"/>
          </a:xfrm>
        </p:spPr>
        <p:txBody>
          <a:bodyPr/>
          <a:lstStyle/>
          <a:p>
            <a:r>
              <a:rPr lang="en-NZ" sz="2800" smtClean="0"/>
              <a:t/>
            </a:r>
            <a:br>
              <a:rPr lang="en-NZ" sz="2800" smtClean="0"/>
            </a:br>
            <a:r>
              <a:rPr lang="en-NZ" sz="2800" smtClean="0"/>
              <a:t>	</a:t>
            </a:r>
            <a:r>
              <a:rPr lang="en-GB" sz="2800" smtClean="0"/>
              <a:t/>
            </a:r>
            <a:br>
              <a:rPr lang="en-GB" sz="2800" smtClean="0"/>
            </a:br>
            <a:r>
              <a:rPr lang="en-GB" sz="2800" smtClean="0"/>
              <a:t>	</a:t>
            </a:r>
            <a:r>
              <a:rPr lang="en-NZ" sz="2800" smtClean="0"/>
              <a:t/>
            </a:r>
            <a:br>
              <a:rPr lang="en-NZ" sz="2800" smtClean="0"/>
            </a:br>
            <a:r>
              <a:rPr lang="en-NZ" sz="2800" smtClean="0"/>
              <a:t>Reserves $21.7 billion  Claims $2.6 billion </a:t>
            </a:r>
            <a:endParaRPr lang="en-NZ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D9A7-CF73-4F4B-A11F-70F90A02E660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8196" name="Chart 1"/>
          <p:cNvPicPr>
            <a:picLocks noGrp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85875" y="1357313"/>
            <a:ext cx="6516688" cy="5143500"/>
          </a:xfrm>
          <a:noFill/>
        </p:spPr>
      </p:pic>
      <p:cxnSp>
        <p:nvCxnSpPr>
          <p:cNvPr id="8197" name="Straight Arrow Connector 6"/>
          <p:cNvCxnSpPr>
            <a:cxnSpLocks noChangeShapeType="1"/>
          </p:cNvCxnSpPr>
          <p:nvPr/>
        </p:nvCxnSpPr>
        <p:spPr bwMode="auto">
          <a:xfrm flipV="1">
            <a:off x="7186613" y="1585913"/>
            <a:ext cx="625475" cy="1325562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8198" name="TextBox 1"/>
          <p:cNvSpPr txBox="1">
            <a:spLocks noChangeArrowheads="1"/>
          </p:cNvSpPr>
          <p:nvPr/>
        </p:nvSpPr>
        <p:spPr bwMode="auto">
          <a:xfrm>
            <a:off x="7286625" y="1125538"/>
            <a:ext cx="1793875" cy="4603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100 months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smtClean="0"/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CFFFBC-F1E3-4187-B70D-3B5CA6BCB199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9220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8"/>
            <a:ext cx="8893175" cy="580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Annual report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r>
              <a:rPr lang="en-NZ" dirty="0" smtClean="0"/>
              <a:t>Impact of low interest rates:</a:t>
            </a:r>
          </a:p>
          <a:p>
            <a:pPr>
              <a:defRPr/>
            </a:pPr>
            <a:r>
              <a:rPr lang="en-NZ" dirty="0" smtClean="0"/>
              <a:t>Increase in outstanding claims liability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en-NZ" dirty="0" smtClean="0"/>
              <a:t>	$3.8 billion</a:t>
            </a:r>
          </a:p>
          <a:p>
            <a:pPr>
              <a:defRPr/>
            </a:pPr>
            <a:r>
              <a:rPr lang="en-NZ" dirty="0" smtClean="0"/>
              <a:t>Higher investment income from bonds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BAB01-B872-4CDA-9A63-B2228691828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4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3436938"/>
            <a:ext cx="49815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ACC 2012 annual report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C28815-E9FE-4583-A01B-20FE98D5C57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065213" y="1484313"/>
            <a:ext cx="56689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organisation is now on a much better track financially, and the solvency of the Scheme has improved significantly. Positive investment returns, despite a difficult investment climate, coupled with a focus on effective rehabilitation, allowed the Government to reduce levies for the 2012–13 year.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00113" y="274638"/>
            <a:ext cx="7786687" cy="1143000"/>
          </a:xfrm>
        </p:spPr>
        <p:txBody>
          <a:bodyPr/>
          <a:lstStyle/>
          <a:p>
            <a:r>
              <a:rPr lang="en-NZ" smtClean="0"/>
              <a:t>Experience rating introduced 1 April 2011. </a:t>
            </a:r>
            <a:br>
              <a:rPr lang="en-NZ" smtClean="0"/>
            </a:br>
            <a:endParaRPr lang="en-NZ" smtClean="0"/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89474B-335A-4BC2-857C-2C929FB838A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971550" y="1412875"/>
            <a:ext cx="77041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“It improves financial incentives for employers to </a:t>
            </a:r>
            <a:r>
              <a:rPr lang="en-NZ" b="1">
                <a:solidFill>
                  <a:srgbClr val="FF0000"/>
                </a:solidFill>
              </a:rPr>
              <a:t>encourage injury prevention in the workplace </a:t>
            </a:r>
            <a:r>
              <a:rPr lang="en-NZ"/>
              <a:t>and help injured employees </a:t>
            </a:r>
            <a:r>
              <a:rPr lang="en-NZ" b="1">
                <a:solidFill>
                  <a:srgbClr val="FF0000"/>
                </a:solidFill>
              </a:rPr>
              <a:t>return to work </a:t>
            </a:r>
            <a:r>
              <a:rPr lang="en-NZ"/>
              <a:t>as safely and quickly as possible”. 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1042988" y="3213100"/>
            <a:ext cx="75612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“employers who have lower than average injury rates, with better than average rehabilitation or return-to-work rates, may receive a discount on their ACC work levy. Those with worse than average claims experience may receive a loading on their levy.” </a:t>
            </a:r>
          </a:p>
          <a:p>
            <a:endParaRPr lang="en-NZ" b="1"/>
          </a:p>
          <a:p>
            <a:r>
              <a:rPr lang="en-NZ" b="1"/>
              <a:t>Experience-rated employers contribute 75% of the total levy income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 ventine">
  <a:themeElements>
    <a:clrScheme name="">
      <a:dk1>
        <a:srgbClr val="000000"/>
      </a:dk1>
      <a:lt1>
        <a:srgbClr val="F8F8F8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BFBFB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000099"/>
      </a:folHlink>
    </a:clrScheme>
    <a:fontScheme name="A ventin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 venti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 ventin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 ventin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 ventin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 ventin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 ventin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 ventin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12055</TotalTime>
  <Words>462</Words>
  <Application>Microsoft Office PowerPoint</Application>
  <PresentationFormat>On-screen Show (4:3)</PresentationFormat>
  <Paragraphs>73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Century Gothic</vt:lpstr>
      <vt:lpstr>Wingdings 3</vt:lpstr>
      <vt:lpstr>Wingdings</vt:lpstr>
      <vt:lpstr>Times New Roman</vt:lpstr>
      <vt:lpstr>Verdana</vt:lpstr>
      <vt:lpstr>A ventine</vt:lpstr>
      <vt:lpstr>Custom Design</vt:lpstr>
      <vt:lpstr>  Full funding, Experience rating and injury prevention    29th October 2012   </vt:lpstr>
      <vt:lpstr>Workshop </vt:lpstr>
      <vt:lpstr>  Woodhouse and safety</vt:lpstr>
      <vt:lpstr>Role of insurance model in ACC</vt:lpstr>
      <vt:lpstr>     Reserves $21.7 billion  Claims $2.6 billion </vt:lpstr>
      <vt:lpstr>Slide 6</vt:lpstr>
      <vt:lpstr>Annual report 2012</vt:lpstr>
      <vt:lpstr>ACC 2012 annual report</vt:lpstr>
      <vt:lpstr>Experience rating introduced 1 April 2011.  </vt:lpstr>
      <vt:lpstr>But what are the costs of accidents- ie the MB of accident prevention?</vt:lpstr>
      <vt:lpstr>Has experience rating worked?</vt:lpstr>
      <vt:lpstr>Slide 12</vt:lpstr>
    </vt:vector>
  </TitlesOfParts>
  <Company>MCA NZ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Trust of  Mid &amp; South Canterbury Inc.</dc:title>
  <dc:creator>St John, Susan</dc:creator>
  <cp:lastModifiedBy>Conor Donohue</cp:lastModifiedBy>
  <cp:revision>728</cp:revision>
  <cp:lastPrinted>2011-08-25T06:35:34Z</cp:lastPrinted>
  <dcterms:created xsi:type="dcterms:W3CDTF">2001-01-24T05:06:43Z</dcterms:created>
  <dcterms:modified xsi:type="dcterms:W3CDTF">2012-10-31T03:19:38Z</dcterms:modified>
</cp:coreProperties>
</file>