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65" r:id="rId5"/>
    <p:sldId id="266" r:id="rId6"/>
    <p:sldId id="259" r:id="rId7"/>
    <p:sldId id="260" r:id="rId8"/>
    <p:sldId id="264" r:id="rId9"/>
    <p:sldId id="267" r:id="rId10"/>
    <p:sldId id="26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DC8-18EC-46FC-B180-B854CEC37B6C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F33B740-32B3-4636-B7A8-66CCE49C826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5E04-0837-4825-B03E-7492841C042A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83E8E-9FC0-4DB7-8F2C-A10408A37C7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35C28-9AFF-4D72-9D77-0B3E17ACB25C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4629-8C7A-42E6-B09E-FCDA5902EE1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E9E0C-B4AC-49F4-B407-EA91B3B89D02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3865-860A-4257-930A-4C393F026CF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FE98D-2F46-462C-8C6F-528DF5AD8179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4331B-F199-4FF7-98D5-DB51DC155A8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2170-F95B-4BEE-A1D6-AFCA9733B415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E1951-2E82-486D-83C6-4F435BB4983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745D8-7178-4F90-9BC1-8C75F247EC1E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F4CF-8525-46FA-ACB8-3DEBF802F08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7F403-E06C-44CE-91CE-51C5E0E51D91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01E87-C030-4104-A142-AF386886268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C1B9F-3474-42CA-A369-82DFFFB9A50D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E554A-ED9A-4227-8FB4-02719934C86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7908-5329-4EB1-A0DA-04BDED99D0CB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169F9-1DDA-435B-AE21-FFBDFD51419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AC62-DFB8-4EDD-BE9A-22CC33A209DF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BE4392-3645-4881-AAFD-00029705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5F5C92-4274-4B78-9754-2FFDC3BDE30D}" type="datetimeFigureOut">
              <a:rPr lang="en-NZ"/>
              <a:pPr>
                <a:defRPr/>
              </a:pPr>
              <a:t>10/31/2012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4FE324-74E1-4D42-AF46-8D591E152B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4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fontAlgn="base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68325"/>
            <a:ext cx="7772400" cy="4232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sz="6000" dirty="0" smtClean="0"/>
              <a:t>‘Choice’ in the Workplace account of ACC</a:t>
            </a:r>
            <a:endParaRPr lang="en-NZ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buFont typeface="Arial" pitchFamily="34" charset="0"/>
              <a:buNone/>
              <a:defRPr/>
            </a:pPr>
            <a:r>
              <a:rPr lang="en-NZ" dirty="0" smtClean="0"/>
              <a:t>Workshop presentation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dirty="0" smtClean="0"/>
              <a:t>‘ACC: A better future’ conference – October 2012</a:t>
            </a:r>
          </a:p>
        </p:txBody>
      </p:sp>
      <p:pic>
        <p:nvPicPr>
          <p:cNvPr id="4100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75" y="115888"/>
            <a:ext cx="57912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If not choice then what?</a:t>
            </a:r>
            <a:endParaRPr lang="en-NZ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NZ" smtClean="0"/>
          </a:p>
          <a:p>
            <a:pPr algn="ctr"/>
            <a:endParaRPr lang="en-NZ" sz="3600" b="0" smtClean="0"/>
          </a:p>
          <a:p>
            <a:pPr algn="ctr"/>
            <a:r>
              <a:rPr lang="en-NZ" sz="3600" b="0" smtClean="0"/>
              <a:t>Improving control through better engagement with ACC?</a:t>
            </a:r>
          </a:p>
        </p:txBody>
      </p:sp>
      <p:pic>
        <p:nvPicPr>
          <p:cNvPr id="13316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413" y="0"/>
            <a:ext cx="5791200" cy="11366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Why is Choice important?</a:t>
            </a:r>
            <a:endParaRPr lang="en-NZ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For employers</a:t>
            </a:r>
          </a:p>
          <a:p>
            <a:r>
              <a:rPr lang="en-NZ" b="0" smtClean="0"/>
              <a:t>Employers would cease to be price takers. Market theory suggests that competition between insurers will drive down costs</a:t>
            </a:r>
          </a:p>
          <a:p>
            <a:r>
              <a:rPr lang="en-NZ" b="0" smtClean="0"/>
              <a:t>Employers might achieve greater influence over claims management.</a:t>
            </a:r>
          </a:p>
          <a:p>
            <a:endParaRPr lang="en-NZ" smtClean="0"/>
          </a:p>
          <a:p>
            <a:r>
              <a:rPr lang="en-NZ" smtClean="0"/>
              <a:t>For workers</a:t>
            </a:r>
          </a:p>
          <a:p>
            <a:r>
              <a:rPr lang="en-NZ" b="0" smtClean="0"/>
              <a:t>?</a:t>
            </a:r>
          </a:p>
        </p:txBody>
      </p:sp>
      <p:pic>
        <p:nvPicPr>
          <p:cNvPr id="5124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75" y="0"/>
            <a:ext cx="5791200" cy="11366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Is ACC an insurer?</a:t>
            </a:r>
            <a:endParaRPr lang="en-NZ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400" smtClean="0"/>
              <a:t>The purpose of ACC</a:t>
            </a:r>
          </a:p>
          <a:p>
            <a:r>
              <a:rPr lang="en-NZ" sz="2400" b="0" smtClean="0"/>
              <a:t>“…is to deliver no-fault personal injury cover for everyone in New Zealand, including overseas visitors. </a:t>
            </a:r>
          </a:p>
          <a:p>
            <a:endParaRPr lang="en-NZ" sz="2400" b="0" smtClean="0"/>
          </a:p>
          <a:p>
            <a:r>
              <a:rPr lang="en-NZ" sz="2400" b="0" smtClean="0"/>
              <a:t>The Scheme supports the social contract where by individuals forego the right to sue for compensatory damages following an injury, in return for receiving personal injury cover.” </a:t>
            </a:r>
          </a:p>
          <a:p>
            <a:r>
              <a:rPr lang="en-NZ" sz="2400" b="0" smtClean="0"/>
              <a:t>(ACC Statement of Intent) </a:t>
            </a:r>
            <a:endParaRPr lang="en-NZ" sz="2400" smtClean="0"/>
          </a:p>
        </p:txBody>
      </p:sp>
      <p:pic>
        <p:nvPicPr>
          <p:cNvPr id="6148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75" y="0"/>
            <a:ext cx="5791200" cy="11366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Is </a:t>
            </a:r>
            <a:r>
              <a:rPr lang="en-NZ" dirty="0" err="1" smtClean="0"/>
              <a:t>acc</a:t>
            </a:r>
            <a:r>
              <a:rPr lang="en-NZ" dirty="0" smtClean="0"/>
              <a:t> an insurer?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462588" cy="4373563"/>
          </a:xfrm>
        </p:spPr>
        <p:txBody>
          <a:bodyPr rtlCol="0">
            <a:normAutofit lnSpcReduction="10000"/>
          </a:bodyPr>
          <a:lstStyle/>
          <a:p>
            <a:pPr fontAlgn="auto">
              <a:buFont typeface="Arial" pitchFamily="34" charset="0"/>
              <a:buNone/>
              <a:defRPr/>
            </a:pPr>
            <a:endParaRPr lang="en-NZ" b="0" dirty="0"/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/>
              <a:t>“As the scheme will be a government-scheme of </a:t>
            </a:r>
            <a:r>
              <a:rPr lang="en-NZ" sz="2400" i="1" dirty="0"/>
              <a:t>social insurance </a:t>
            </a:r>
            <a:r>
              <a:rPr lang="en-NZ" sz="2400" b="0" dirty="0"/>
              <a:t>it must in the final resort receive the backing of the state</a:t>
            </a:r>
            <a:r>
              <a:rPr lang="en-NZ" sz="2400" b="0" dirty="0" smtClean="0"/>
              <a:t>.” (</a:t>
            </a:r>
            <a:r>
              <a:rPr lang="en-NZ" b="0" dirty="0" smtClean="0"/>
              <a:t>Woodhouse</a:t>
            </a:r>
            <a:r>
              <a:rPr lang="en-NZ" b="0" dirty="0"/>
              <a:t>, p </a:t>
            </a:r>
            <a:r>
              <a:rPr lang="en-NZ" b="0" dirty="0" smtClean="0"/>
              <a:t>175) 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 smtClean="0"/>
              <a:t>“The </a:t>
            </a:r>
            <a:r>
              <a:rPr lang="en-NZ" sz="2400" b="0" dirty="0"/>
              <a:t>change was done by substituting a single, state welfare service for the earlier systems; and converting the previous insurance premiums to taxes levied on wages and </a:t>
            </a:r>
            <a:r>
              <a:rPr lang="en-NZ" sz="2400" b="0" dirty="0" smtClean="0"/>
              <a:t>vehicles.” </a:t>
            </a:r>
            <a:r>
              <a:rPr lang="en-NZ" b="0" dirty="0" smtClean="0"/>
              <a:t>(Woodhouse to </a:t>
            </a:r>
            <a:r>
              <a:rPr lang="en-NZ" b="0" i="1" dirty="0" smtClean="0"/>
              <a:t>ACC </a:t>
            </a:r>
            <a:r>
              <a:rPr lang="en-NZ" b="0" i="1" dirty="0"/>
              <a:t>Forum – The future of </a:t>
            </a:r>
            <a:r>
              <a:rPr lang="en-NZ" b="0" i="1" dirty="0" smtClean="0"/>
              <a:t>ACC, </a:t>
            </a:r>
            <a:r>
              <a:rPr lang="en-NZ" b="0" dirty="0" smtClean="0"/>
              <a:t>August 2011)</a:t>
            </a:r>
            <a:endParaRPr lang="en-NZ" sz="2200" dirty="0"/>
          </a:p>
        </p:txBody>
      </p:sp>
      <p:pic>
        <p:nvPicPr>
          <p:cNvPr id="7172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9788" y="1773238"/>
            <a:ext cx="269557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438" y="115888"/>
            <a:ext cx="5791200" cy="10207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Is </a:t>
            </a:r>
            <a:r>
              <a:rPr lang="en-NZ" dirty="0" err="1" smtClean="0"/>
              <a:t>acc</a:t>
            </a:r>
            <a:r>
              <a:rPr lang="en-NZ" dirty="0" smtClean="0"/>
              <a:t> an insurer?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rtlCol="0">
            <a:normAutofit/>
          </a:bodyPr>
          <a:lstStyle/>
          <a:p>
            <a:pPr fontAlgn="auto">
              <a:buFont typeface="Arial" pitchFamily="34" charset="0"/>
              <a:buNone/>
              <a:defRPr/>
            </a:pPr>
            <a:endParaRPr lang="en-NZ" b="0" dirty="0"/>
          </a:p>
          <a:p>
            <a:pPr fontAlgn="auto">
              <a:buFont typeface="Arial" pitchFamily="34" charset="0"/>
              <a:buNone/>
              <a:defRPr/>
            </a:pPr>
            <a:endParaRPr lang="en-NZ" dirty="0"/>
          </a:p>
        </p:txBody>
      </p:sp>
      <p:pic>
        <p:nvPicPr>
          <p:cNvPr id="8196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7750" y="1700213"/>
          <a:ext cx="7196658" cy="397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961"/>
                <a:gridCol w="3862697"/>
              </a:tblGrid>
              <a:tr h="3973056">
                <a:tc>
                  <a:txBody>
                    <a:bodyPr/>
                    <a:lstStyle/>
                    <a:p>
                      <a:r>
                        <a:rPr lang="en-NZ" sz="2000" b="0" dirty="0" smtClean="0"/>
                        <a:t>ACC is just </a:t>
                      </a:r>
                      <a:r>
                        <a:rPr lang="en-NZ" sz="2000" dirty="0" smtClean="0"/>
                        <a:t>private insurance </a:t>
                      </a:r>
                      <a:r>
                        <a:rPr lang="en-NZ" sz="2000" b="0" dirty="0" smtClean="0"/>
                        <a:t>run by the state </a:t>
                      </a:r>
                    </a:p>
                    <a:p>
                      <a:endParaRPr lang="en-NZ" sz="2000" b="0" dirty="0" smtClean="0"/>
                    </a:p>
                    <a:p>
                      <a:r>
                        <a:rPr lang="en-NZ" sz="2000" b="0" dirty="0" smtClean="0"/>
                        <a:t> Coverage limited </a:t>
                      </a:r>
                    </a:p>
                    <a:p>
                      <a:r>
                        <a:rPr lang="en-NZ" sz="2000" b="0" dirty="0" smtClean="0"/>
                        <a:t>Tight demarcation </a:t>
                      </a:r>
                    </a:p>
                    <a:p>
                      <a:r>
                        <a:rPr lang="en-NZ" sz="2000" b="0" dirty="0" smtClean="0"/>
                        <a:t> Actuarial funding </a:t>
                      </a:r>
                    </a:p>
                    <a:p>
                      <a:r>
                        <a:rPr lang="en-NZ" sz="2000" b="0" dirty="0" smtClean="0"/>
                        <a:t>Differential levies </a:t>
                      </a:r>
                    </a:p>
                    <a:p>
                      <a:r>
                        <a:rPr lang="en-NZ" sz="2000" b="0" dirty="0" smtClean="0"/>
                        <a:t>Experience rating to</a:t>
                      </a:r>
                      <a:r>
                        <a:rPr lang="en-NZ" sz="2000" b="0" baseline="0" dirty="0" smtClean="0"/>
                        <a:t> drive safety</a:t>
                      </a:r>
                      <a:endParaRPr lang="en-NZ" sz="2000" b="0" dirty="0" smtClean="0"/>
                    </a:p>
                    <a:p>
                      <a:r>
                        <a:rPr lang="en-NZ" sz="2000" b="0" dirty="0" smtClean="0"/>
                        <a:t>Privatisation </a:t>
                      </a:r>
                    </a:p>
                    <a:p>
                      <a:r>
                        <a:rPr lang="en-NZ" sz="2000" b="0" dirty="0" smtClean="0"/>
                        <a:t>Narrow insurance scheme </a:t>
                      </a:r>
                    </a:p>
                    <a:p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b="0" dirty="0" smtClean="0"/>
                        <a:t>ACC is </a:t>
                      </a:r>
                      <a:r>
                        <a:rPr lang="en-NZ" sz="2000" dirty="0" smtClean="0"/>
                        <a:t>social insurance</a:t>
                      </a:r>
                    </a:p>
                    <a:p>
                      <a:r>
                        <a:rPr lang="en-NZ" sz="2000" dirty="0" smtClean="0"/>
                        <a:t> </a:t>
                      </a:r>
                      <a:endParaRPr lang="en-NZ" sz="2000" b="0" dirty="0" smtClean="0"/>
                    </a:p>
                    <a:p>
                      <a:r>
                        <a:rPr lang="en-NZ" sz="2000" b="0" dirty="0" smtClean="0"/>
                        <a:t></a:t>
                      </a:r>
                      <a:r>
                        <a:rPr lang="en-NZ" sz="2000" b="0" baseline="0" dirty="0" smtClean="0"/>
                        <a:t> Entitlements in statute</a:t>
                      </a:r>
                    </a:p>
                    <a:p>
                      <a:r>
                        <a:rPr lang="en-NZ" sz="2000" b="0" baseline="0" dirty="0" smtClean="0"/>
                        <a:t>(No fine print)</a:t>
                      </a:r>
                      <a:endParaRPr lang="en-NZ" sz="2000" b="0" dirty="0" smtClean="0"/>
                    </a:p>
                    <a:p>
                      <a:r>
                        <a:rPr lang="en-NZ" sz="2000" b="0" dirty="0" smtClean="0"/>
                        <a:t>Coverage can expand</a:t>
                      </a:r>
                    </a:p>
                    <a:p>
                      <a:r>
                        <a:rPr lang="en-NZ" sz="2000" b="0" dirty="0" smtClean="0"/>
                        <a:t>Flexible for new risks </a:t>
                      </a:r>
                    </a:p>
                    <a:p>
                      <a:r>
                        <a:rPr lang="en-NZ" sz="2000" b="0" dirty="0" smtClean="0"/>
                        <a:t>PAYG principle </a:t>
                      </a:r>
                    </a:p>
                    <a:p>
                      <a:r>
                        <a:rPr lang="en-NZ" sz="2000" b="0" dirty="0" smtClean="0"/>
                        <a:t>Flat-rate levies </a:t>
                      </a:r>
                    </a:p>
                    <a:p>
                      <a:r>
                        <a:rPr lang="en-NZ" sz="2000" b="0" dirty="0" smtClean="0"/>
                        <a:t>Risk pooling </a:t>
                      </a:r>
                    </a:p>
                    <a:p>
                      <a:r>
                        <a:rPr lang="en-NZ" sz="2000" b="0" dirty="0" smtClean="0"/>
                        <a:t>Safety separate issue </a:t>
                      </a:r>
                    </a:p>
                    <a:p>
                      <a:endParaRPr lang="en-N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75" y="260350"/>
            <a:ext cx="57912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The experience of 1999</a:t>
            </a:r>
            <a:endParaRPr lang="en-NZ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7620000" cy="4137025"/>
          </a:xfrm>
        </p:spPr>
        <p:txBody>
          <a:bodyPr/>
          <a:lstStyle/>
          <a:p>
            <a:r>
              <a:rPr lang="en-NZ" b="0" smtClean="0"/>
              <a:t>Increase in the number of disputed claims for cover, often between the private insurers themselves. </a:t>
            </a:r>
          </a:p>
          <a:p>
            <a:r>
              <a:rPr lang="en-NZ" b="0" smtClean="0"/>
              <a:t>More applications for review were generated. </a:t>
            </a:r>
          </a:p>
          <a:p>
            <a:r>
              <a:rPr lang="en-NZ" b="0" smtClean="0"/>
              <a:t>Culture of non- or under-reporting of workplace accidents </a:t>
            </a:r>
          </a:p>
          <a:p>
            <a:r>
              <a:rPr lang="en-US" b="0" smtClean="0"/>
              <a:t>Additional administrative burdens for all treatment provider types</a:t>
            </a:r>
          </a:p>
          <a:p>
            <a:r>
              <a:rPr lang="en-US" b="0" smtClean="0"/>
              <a:t>Private insurers were reluctant to approve claims and were often late in honouring invoices</a:t>
            </a:r>
          </a:p>
          <a:p>
            <a:r>
              <a:rPr lang="en-US" b="0" smtClean="0"/>
              <a:t>Claimants knew little about their entitlements, including the identity of the workplace insurer</a:t>
            </a:r>
            <a:endParaRPr lang="en-NZ" b="0" smtClean="0"/>
          </a:p>
          <a:p>
            <a:r>
              <a:rPr lang="en-NZ" b="0" smtClean="0"/>
              <a:t>HIH failure </a:t>
            </a:r>
            <a:endParaRPr lang="en-NZ" smtClean="0"/>
          </a:p>
        </p:txBody>
      </p:sp>
      <p:pic>
        <p:nvPicPr>
          <p:cNvPr id="9220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75" y="152400"/>
            <a:ext cx="5791200" cy="984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The 2011 proposals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buFont typeface="Arial" pitchFamily="34" charset="0"/>
              <a:buNone/>
              <a:defRPr/>
            </a:pPr>
            <a:r>
              <a:rPr lang="en-NZ" sz="2400" b="0" dirty="0"/>
              <a:t>E</a:t>
            </a:r>
            <a:r>
              <a:rPr lang="en-NZ" sz="2400" b="0" dirty="0" smtClean="0"/>
              <a:t>mployers able to choose work-related personal injury cover from private insurer or ACC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 smtClean="0"/>
              <a:t>ACC to remain in the market as a Crown Agent (no tax, no return to government)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 smtClean="0"/>
              <a:t>Choice on ‘opt-out’ basis (ACC as default provider)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 smtClean="0"/>
              <a:t>ACC’s pricing for Work Account cover to be deregulated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 smtClean="0"/>
              <a:t>Central claims handling facility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 smtClean="0"/>
              <a:t>ACC to take over cost of claims management in event of insurer insolvency – funded by levy on all insurers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NZ" sz="2400" b="0" dirty="0" smtClean="0"/>
              <a:t>Levy on insurers for public health acute services</a:t>
            </a:r>
          </a:p>
          <a:p>
            <a:pPr fontAlgn="auto">
              <a:buFont typeface="Arial" pitchFamily="34" charset="0"/>
              <a:buNone/>
              <a:defRPr/>
            </a:pPr>
            <a:endParaRPr lang="en-NZ" dirty="0" smtClean="0"/>
          </a:p>
          <a:p>
            <a:pPr fontAlgn="auto">
              <a:buFont typeface="Arial" pitchFamily="34" charset="0"/>
              <a:buNone/>
              <a:defRPr/>
            </a:pPr>
            <a:endParaRPr lang="en-NZ" dirty="0"/>
          </a:p>
        </p:txBody>
      </p:sp>
      <p:pic>
        <p:nvPicPr>
          <p:cNvPr id="10244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413" y="14288"/>
            <a:ext cx="5791200" cy="11223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Problems with 2011 proposals</a:t>
            </a:r>
            <a:endParaRPr lang="en-NZ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b="0" smtClean="0"/>
              <a:t>Limited margin to lower costs (ACC administratively efficient, falling levies, AEP and experience rating options)</a:t>
            </a:r>
          </a:p>
          <a:p>
            <a:r>
              <a:rPr lang="en-NZ" b="0" smtClean="0"/>
              <a:t>ACC with competitive advantage</a:t>
            </a:r>
          </a:p>
          <a:p>
            <a:r>
              <a:rPr lang="en-NZ" b="0" smtClean="0"/>
              <a:t>Lack of evidence of employer demand</a:t>
            </a:r>
          </a:p>
          <a:p>
            <a:r>
              <a:rPr lang="en-NZ" b="0" smtClean="0"/>
              <a:t>Lack of interest from insurers</a:t>
            </a:r>
          </a:p>
          <a:p>
            <a:r>
              <a:rPr lang="en-NZ" b="0" smtClean="0"/>
              <a:t>Unknown costs of regulatory regime</a:t>
            </a:r>
          </a:p>
          <a:p>
            <a:r>
              <a:rPr lang="en-NZ" b="0" smtClean="0"/>
              <a:t>Unknown how residual claims will be funded</a:t>
            </a:r>
          </a:p>
          <a:p>
            <a:r>
              <a:rPr lang="en-NZ" b="0" smtClean="0"/>
              <a:t>Unknown how costs of gradual process injuries will be allocated</a:t>
            </a:r>
          </a:p>
          <a:p>
            <a:r>
              <a:rPr lang="en-NZ" b="0" smtClean="0"/>
              <a:t>Unknown how the costs of public health and emergency transport services will be allocated</a:t>
            </a:r>
          </a:p>
          <a:p>
            <a:endParaRPr lang="en-NZ" b="0" smtClean="0"/>
          </a:p>
          <a:p>
            <a:endParaRPr lang="en-NZ" b="0" smtClean="0"/>
          </a:p>
        </p:txBody>
      </p:sp>
      <p:pic>
        <p:nvPicPr>
          <p:cNvPr id="11268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438" y="0"/>
            <a:ext cx="57912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NZ" dirty="0" smtClean="0"/>
              <a:t>Official advice</a:t>
            </a:r>
            <a:endParaRPr lang="en-NZ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b="0" smtClean="0"/>
          </a:p>
          <a:p>
            <a:r>
              <a:rPr lang="en-NZ" sz="2400" b="0" smtClean="0"/>
              <a:t>“there is a high degree of uncertainty regarding the magnitude of both costs and benefits (and in some cases, even the sign – i.e. whether they will have a net positive or negative impact…”</a:t>
            </a:r>
          </a:p>
          <a:p>
            <a:r>
              <a:rPr lang="en-NZ" sz="2400" b="0" smtClean="0"/>
              <a:t> </a:t>
            </a:r>
          </a:p>
          <a:p>
            <a:r>
              <a:rPr lang="en-NZ" sz="2400" b="0" smtClean="0"/>
              <a:t> … “better pricing signals to employers can be achieved through experience rating and self-insurance arrangements”</a:t>
            </a:r>
            <a:r>
              <a:rPr lang="en-NZ" smtClean="0"/>
              <a:t>.</a:t>
            </a:r>
            <a:endParaRPr lang="en-NZ" b="0" smtClean="0"/>
          </a:p>
        </p:txBody>
      </p:sp>
      <p:pic>
        <p:nvPicPr>
          <p:cNvPr id="12292" name="Picture 2" descr="ACC Futures logo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955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119</TotalTime>
  <Words>568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Essential</vt:lpstr>
      <vt:lpstr>‘Choice’ in the Workplace account of ACC</vt:lpstr>
      <vt:lpstr>Why is Choice important?</vt:lpstr>
      <vt:lpstr>Is ACC an insurer?</vt:lpstr>
      <vt:lpstr>Is acc an insurer?</vt:lpstr>
      <vt:lpstr>Is acc an insurer?</vt:lpstr>
      <vt:lpstr>The experience of 1999</vt:lpstr>
      <vt:lpstr>The 2011 proposals</vt:lpstr>
      <vt:lpstr>Problems with 2011 proposals</vt:lpstr>
      <vt:lpstr>Official advice</vt:lpstr>
      <vt:lpstr>If not choice then what?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‘Choice’ in the Workplace account of ACC</dc:title>
  <dc:creator>Glenn Barclay</dc:creator>
  <cp:lastModifiedBy>Conor Donohue</cp:lastModifiedBy>
  <cp:revision>12</cp:revision>
  <dcterms:created xsi:type="dcterms:W3CDTF">2012-10-27T03:13:54Z</dcterms:created>
  <dcterms:modified xsi:type="dcterms:W3CDTF">2012-10-31T03:24:34Z</dcterms:modified>
</cp:coreProperties>
</file>