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handoutMasterIdLst>
    <p:handoutMasterId r:id="rId38"/>
  </p:handoutMasterIdLst>
  <p:sldIdLst>
    <p:sldId id="256" r:id="rId2"/>
    <p:sldId id="257" r:id="rId3"/>
    <p:sldId id="258" r:id="rId4"/>
    <p:sldId id="259" r:id="rId5"/>
    <p:sldId id="260" r:id="rId6"/>
    <p:sldId id="266" r:id="rId7"/>
    <p:sldId id="267" r:id="rId8"/>
    <p:sldId id="268" r:id="rId9"/>
    <p:sldId id="261" r:id="rId10"/>
    <p:sldId id="264" r:id="rId11"/>
    <p:sldId id="262" r:id="rId12"/>
    <p:sldId id="263" r:id="rId13"/>
    <p:sldId id="265" r:id="rId14"/>
    <p:sldId id="269" r:id="rId15"/>
    <p:sldId id="270" r:id="rId16"/>
    <p:sldId id="271" r:id="rId17"/>
    <p:sldId id="272" r:id="rId18"/>
    <p:sldId id="275" r:id="rId19"/>
    <p:sldId id="273" r:id="rId20"/>
    <p:sldId id="274" r:id="rId21"/>
    <p:sldId id="276" r:id="rId22"/>
    <p:sldId id="277" r:id="rId23"/>
    <p:sldId id="280" r:id="rId24"/>
    <p:sldId id="278" r:id="rId25"/>
    <p:sldId id="286" r:id="rId26"/>
    <p:sldId id="287" r:id="rId27"/>
    <p:sldId id="288" r:id="rId28"/>
    <p:sldId id="292" r:id="rId29"/>
    <p:sldId id="289" r:id="rId30"/>
    <p:sldId id="291" r:id="rId31"/>
    <p:sldId id="279" r:id="rId32"/>
    <p:sldId id="282" r:id="rId33"/>
    <p:sldId id="283" r:id="rId34"/>
    <p:sldId id="284" r:id="rId35"/>
    <p:sldId id="285"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432"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B2E5EB5-A432-43A4-AE80-6497E586C76E}" type="datetimeFigureOut">
              <a:rPr lang="en-NZ"/>
              <a:pPr>
                <a:defRPr/>
              </a:pPr>
              <a:t>10/31/2012</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47DD568-7198-4FA1-AC0A-2118C58063EF}" type="slidenum">
              <a:rPr lang="en-NZ"/>
              <a:pPr>
                <a:defRPr/>
              </a:pPr>
              <a:t>‹#›</a:t>
            </a:fld>
            <a:endParaRPr lang="en-N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93AE098-F331-4956-AB56-BDDC0C1BBBDC}" type="datetimeFigureOut">
              <a:rPr lang="en-NZ"/>
              <a:pPr>
                <a:defRPr/>
              </a:pPr>
              <a:t>10/31/2012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359134E-9BF1-453A-BD23-4153653922BF}"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51% male 49% female</a:t>
            </a: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4A2F13-3810-4BB3-99FA-52BF5AD8377A}" type="slidenum">
              <a:rPr lang="en-NZ" smtClean="0"/>
              <a:pPr fontAlgn="base">
                <a:spcBef>
                  <a:spcPct val="0"/>
                </a:spcBef>
                <a:spcAft>
                  <a:spcPct val="0"/>
                </a:spcAft>
                <a:defRPr/>
              </a:pPr>
              <a:t>3</a:t>
            </a:fld>
            <a:endParaRPr lang="en-N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just under 50% had had more than 10 assessments and 10% of the total sample had 30+ assessments.</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924262-9DC4-47A5-9D81-CAB67D4134B4}" type="slidenum">
              <a:rPr lang="en-NZ" smtClean="0"/>
              <a:pPr fontAlgn="base">
                <a:spcBef>
                  <a:spcPct val="0"/>
                </a:spcBef>
                <a:spcAft>
                  <a:spcPct val="0"/>
                </a:spcAft>
                <a:defRPr/>
              </a:pPr>
              <a:t>16</a:t>
            </a:fld>
            <a:endParaRPr lang="en-N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NZ" smtClean="0"/>
              <a:t>Average choice of assessor across all assessments</a:t>
            </a:r>
          </a:p>
          <a:p>
            <a:pPr algn="ctr" eaLnBrk="1" hangingPunct="1">
              <a:spcBef>
                <a:spcPct val="0"/>
              </a:spcBef>
            </a:pPr>
            <a:endParaRPr lang="en-NZ" smtClean="0"/>
          </a:p>
          <a:p>
            <a:pPr eaLnBrk="1" hangingPunct="1">
              <a:spcBef>
                <a:spcPct val="0"/>
              </a:spcBef>
            </a:pPr>
            <a:r>
              <a:rPr lang="en-NZ" smtClean="0"/>
              <a:t>20% had a choice, 80% had no choice of assessor</a:t>
            </a:r>
          </a:p>
          <a:p>
            <a:pPr eaLnBrk="1" hangingPunct="1">
              <a:spcBef>
                <a:spcPct val="0"/>
              </a:spcBef>
            </a:pPr>
            <a:endParaRPr lang="en-NZ"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BD5217-EEEC-4F46-AE0E-26D49EF76F29}" type="slidenum">
              <a:rPr lang="en-NZ" smtClean="0"/>
              <a:pPr fontAlgn="base">
                <a:spcBef>
                  <a:spcPct val="0"/>
                </a:spcBef>
                <a:spcAft>
                  <a:spcPct val="0"/>
                </a:spcAft>
                <a:defRPr/>
              </a:pPr>
              <a:t>17</a:t>
            </a:fld>
            <a:endParaRPr lang="en-N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As we have said previously, ACC does not currently keep data that identifies what happens once a long-term client exits the scheme. ACC do use the Australia and New Zealand Return to Work Monitor, </a:t>
            </a:r>
            <a:r>
              <a:rPr lang="en-NZ" smtClean="0"/>
              <a:t>which surveys a sample of workers in both countries who suffer an injury at work, and had 10 days or more compensation paid. This survey compares the success of both countries workers compensation scheme in terms of:</a:t>
            </a:r>
          </a:p>
          <a:p>
            <a:pPr eaLnBrk="1" hangingPunct="1">
              <a:spcBef>
                <a:spcPct val="0"/>
              </a:spcBef>
            </a:pPr>
            <a:endParaRPr lang="en-NZ"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1EF507-7E83-418B-8018-DB160C235D1A}" type="slidenum">
              <a:rPr lang="en-NZ" smtClean="0"/>
              <a:pPr fontAlgn="base">
                <a:spcBef>
                  <a:spcPct val="0"/>
                </a:spcBef>
                <a:spcAft>
                  <a:spcPct val="0"/>
                </a:spcAft>
                <a:defRPr/>
              </a:pPr>
              <a:t>24</a:t>
            </a:fld>
            <a:endParaRPr lang="en-NZ"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11E488E7-AB8E-4C54-AA9F-3725340D9B2E}" type="datetimeFigureOut">
              <a:rPr lang="en-NZ"/>
              <a:pPr>
                <a:defRPr/>
              </a:pPr>
              <a:t>10/31/2012</a:t>
            </a:fld>
            <a:endParaRPr lang="en-NZ"/>
          </a:p>
        </p:txBody>
      </p:sp>
      <p:sp>
        <p:nvSpPr>
          <p:cNvPr id="5" name="Footer Placeholder 18"/>
          <p:cNvSpPr>
            <a:spLocks noGrp="1"/>
          </p:cNvSpPr>
          <p:nvPr>
            <p:ph type="ftr" sz="quarter" idx="11"/>
          </p:nvPr>
        </p:nvSpPr>
        <p:spPr/>
        <p:txBody>
          <a:bodyPr/>
          <a:lstStyle>
            <a:lvl1pPr>
              <a:defRPr/>
            </a:lvl1pPr>
          </a:lstStyle>
          <a:p>
            <a:pPr>
              <a:defRPr/>
            </a:pPr>
            <a:endParaRPr lang="en-NZ"/>
          </a:p>
        </p:txBody>
      </p:sp>
      <p:sp>
        <p:nvSpPr>
          <p:cNvPr id="6" name="Slide Number Placeholder 26"/>
          <p:cNvSpPr>
            <a:spLocks noGrp="1"/>
          </p:cNvSpPr>
          <p:nvPr>
            <p:ph type="sldNum" sz="quarter" idx="12"/>
          </p:nvPr>
        </p:nvSpPr>
        <p:spPr/>
        <p:txBody>
          <a:bodyPr/>
          <a:lstStyle>
            <a:lvl1pPr>
              <a:defRPr/>
            </a:lvl1pPr>
          </a:lstStyle>
          <a:p>
            <a:pPr>
              <a:defRPr/>
            </a:pPr>
            <a:fld id="{E5E81DD7-12C1-40FE-B187-62851941F473}" type="slidenum">
              <a:rPr lang="en-NZ"/>
              <a:pPr>
                <a:defRPr/>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358147C-DF04-44C7-ACD5-716F002170FE}" type="datetimeFigureOut">
              <a:rPr lang="en-NZ"/>
              <a:pPr>
                <a:defRPr/>
              </a:pPr>
              <a:t>10/31/2012</a:t>
            </a:fld>
            <a:endParaRPr lang="en-NZ"/>
          </a:p>
        </p:txBody>
      </p:sp>
      <p:sp>
        <p:nvSpPr>
          <p:cNvPr id="5" name="Footer Placeholder 21"/>
          <p:cNvSpPr>
            <a:spLocks noGrp="1"/>
          </p:cNvSpPr>
          <p:nvPr>
            <p:ph type="ftr" sz="quarter" idx="11"/>
          </p:nvPr>
        </p:nvSpPr>
        <p:spPr/>
        <p:txBody>
          <a:bodyPr/>
          <a:lstStyle>
            <a:lvl1pPr>
              <a:defRPr/>
            </a:lvl1pPr>
          </a:lstStyle>
          <a:p>
            <a:pPr>
              <a:defRPr/>
            </a:pPr>
            <a:endParaRPr lang="en-NZ"/>
          </a:p>
        </p:txBody>
      </p:sp>
      <p:sp>
        <p:nvSpPr>
          <p:cNvPr id="6" name="Slide Number Placeholder 17"/>
          <p:cNvSpPr>
            <a:spLocks noGrp="1"/>
          </p:cNvSpPr>
          <p:nvPr>
            <p:ph type="sldNum" sz="quarter" idx="12"/>
          </p:nvPr>
        </p:nvSpPr>
        <p:spPr/>
        <p:txBody>
          <a:bodyPr/>
          <a:lstStyle>
            <a:lvl1pPr>
              <a:defRPr/>
            </a:lvl1pPr>
          </a:lstStyle>
          <a:p>
            <a:pPr>
              <a:defRPr/>
            </a:pPr>
            <a:fld id="{CD1DCF1D-DB2C-4744-80A7-EC2BDE82F1B7}"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892EA3C-3ACF-4862-8EE3-ED8063EA3377}" type="datetimeFigureOut">
              <a:rPr lang="en-NZ"/>
              <a:pPr>
                <a:defRPr/>
              </a:pPr>
              <a:t>10/31/2012</a:t>
            </a:fld>
            <a:endParaRPr lang="en-NZ"/>
          </a:p>
        </p:txBody>
      </p:sp>
      <p:sp>
        <p:nvSpPr>
          <p:cNvPr id="5" name="Footer Placeholder 21"/>
          <p:cNvSpPr>
            <a:spLocks noGrp="1"/>
          </p:cNvSpPr>
          <p:nvPr>
            <p:ph type="ftr" sz="quarter" idx="11"/>
          </p:nvPr>
        </p:nvSpPr>
        <p:spPr/>
        <p:txBody>
          <a:bodyPr/>
          <a:lstStyle>
            <a:lvl1pPr>
              <a:defRPr/>
            </a:lvl1pPr>
          </a:lstStyle>
          <a:p>
            <a:pPr>
              <a:defRPr/>
            </a:pPr>
            <a:endParaRPr lang="en-NZ"/>
          </a:p>
        </p:txBody>
      </p:sp>
      <p:sp>
        <p:nvSpPr>
          <p:cNvPr id="6" name="Slide Number Placeholder 17"/>
          <p:cNvSpPr>
            <a:spLocks noGrp="1"/>
          </p:cNvSpPr>
          <p:nvPr>
            <p:ph type="sldNum" sz="quarter" idx="12"/>
          </p:nvPr>
        </p:nvSpPr>
        <p:spPr/>
        <p:txBody>
          <a:bodyPr/>
          <a:lstStyle>
            <a:lvl1pPr>
              <a:defRPr/>
            </a:lvl1pPr>
          </a:lstStyle>
          <a:p>
            <a:pPr>
              <a:defRPr/>
            </a:pPr>
            <a:fld id="{D65CE79B-B569-406E-90D5-28F9A810B495}"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2C37706-04C3-4F9D-B7AE-0A902DEE46DD}" type="datetimeFigureOut">
              <a:rPr lang="en-NZ"/>
              <a:pPr>
                <a:defRPr/>
              </a:pPr>
              <a:t>10/31/2012</a:t>
            </a:fld>
            <a:endParaRPr lang="en-NZ"/>
          </a:p>
        </p:txBody>
      </p:sp>
      <p:sp>
        <p:nvSpPr>
          <p:cNvPr id="5" name="Footer Placeholder 21"/>
          <p:cNvSpPr>
            <a:spLocks noGrp="1"/>
          </p:cNvSpPr>
          <p:nvPr>
            <p:ph type="ftr" sz="quarter" idx="11"/>
          </p:nvPr>
        </p:nvSpPr>
        <p:spPr/>
        <p:txBody>
          <a:bodyPr/>
          <a:lstStyle>
            <a:lvl1pPr>
              <a:defRPr/>
            </a:lvl1pPr>
          </a:lstStyle>
          <a:p>
            <a:pPr>
              <a:defRPr/>
            </a:pPr>
            <a:endParaRPr lang="en-NZ"/>
          </a:p>
        </p:txBody>
      </p:sp>
      <p:sp>
        <p:nvSpPr>
          <p:cNvPr id="6" name="Slide Number Placeholder 17"/>
          <p:cNvSpPr>
            <a:spLocks noGrp="1"/>
          </p:cNvSpPr>
          <p:nvPr>
            <p:ph type="sldNum" sz="quarter" idx="12"/>
          </p:nvPr>
        </p:nvSpPr>
        <p:spPr/>
        <p:txBody>
          <a:bodyPr/>
          <a:lstStyle>
            <a:lvl1pPr>
              <a:defRPr/>
            </a:lvl1pPr>
          </a:lstStyle>
          <a:p>
            <a:pPr>
              <a:defRPr/>
            </a:pPr>
            <a:fld id="{6394C13F-7CC0-46CD-B39B-20DB5FDAF9D5}"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80AA459-4DBA-4FEC-8FCA-E07ED4001BEC}" type="datetimeFigureOut">
              <a:rPr lang="en-NZ"/>
              <a:pPr>
                <a:defRPr/>
              </a:pPr>
              <a:t>10/31/2012</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5EEA2B5-ECB3-4260-8B1E-53836DEC4D9F}" type="slidenum">
              <a:rPr lang="en-NZ"/>
              <a:pPr>
                <a:defRPr/>
              </a:pPr>
              <a:t>‹#›</a:t>
            </a:fld>
            <a:endParaRPr lang="en-NZ"/>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12DB499-CB4B-42A3-AC0D-CC91EF3D033F}" type="datetimeFigureOut">
              <a:rPr lang="en-NZ"/>
              <a:pPr>
                <a:defRPr/>
              </a:pPr>
              <a:t>10/31/2012</a:t>
            </a:fld>
            <a:endParaRPr lang="en-NZ"/>
          </a:p>
        </p:txBody>
      </p:sp>
      <p:sp>
        <p:nvSpPr>
          <p:cNvPr id="6" name="Footer Placeholder 21"/>
          <p:cNvSpPr>
            <a:spLocks noGrp="1"/>
          </p:cNvSpPr>
          <p:nvPr>
            <p:ph type="ftr" sz="quarter" idx="11"/>
          </p:nvPr>
        </p:nvSpPr>
        <p:spPr/>
        <p:txBody>
          <a:bodyPr/>
          <a:lstStyle>
            <a:lvl1pPr>
              <a:defRPr/>
            </a:lvl1pPr>
          </a:lstStyle>
          <a:p>
            <a:pPr>
              <a:defRPr/>
            </a:pPr>
            <a:endParaRPr lang="en-NZ"/>
          </a:p>
        </p:txBody>
      </p:sp>
      <p:sp>
        <p:nvSpPr>
          <p:cNvPr id="7" name="Slide Number Placeholder 17"/>
          <p:cNvSpPr>
            <a:spLocks noGrp="1"/>
          </p:cNvSpPr>
          <p:nvPr>
            <p:ph type="sldNum" sz="quarter" idx="12"/>
          </p:nvPr>
        </p:nvSpPr>
        <p:spPr/>
        <p:txBody>
          <a:bodyPr/>
          <a:lstStyle>
            <a:lvl1pPr>
              <a:defRPr/>
            </a:lvl1pPr>
          </a:lstStyle>
          <a:p>
            <a:pPr>
              <a:defRPr/>
            </a:pPr>
            <a:fld id="{89851182-2B8C-4FDE-8F67-83ABE7B86EE0}"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1DA2674D-8474-487F-A7DB-A447A8265549}" type="datetimeFigureOut">
              <a:rPr lang="en-NZ"/>
              <a:pPr>
                <a:defRPr/>
              </a:pPr>
              <a:t>10/31/2012</a:t>
            </a:fld>
            <a:endParaRPr lang="en-NZ"/>
          </a:p>
        </p:txBody>
      </p:sp>
      <p:sp>
        <p:nvSpPr>
          <p:cNvPr id="8" name="Footer Placeholder 21"/>
          <p:cNvSpPr>
            <a:spLocks noGrp="1"/>
          </p:cNvSpPr>
          <p:nvPr>
            <p:ph type="ftr" sz="quarter" idx="11"/>
          </p:nvPr>
        </p:nvSpPr>
        <p:spPr/>
        <p:txBody>
          <a:bodyPr/>
          <a:lstStyle>
            <a:lvl1pPr>
              <a:defRPr/>
            </a:lvl1pPr>
          </a:lstStyle>
          <a:p>
            <a:pPr>
              <a:defRPr/>
            </a:pPr>
            <a:endParaRPr lang="en-NZ"/>
          </a:p>
        </p:txBody>
      </p:sp>
      <p:sp>
        <p:nvSpPr>
          <p:cNvPr id="9" name="Slide Number Placeholder 17"/>
          <p:cNvSpPr>
            <a:spLocks noGrp="1"/>
          </p:cNvSpPr>
          <p:nvPr>
            <p:ph type="sldNum" sz="quarter" idx="12"/>
          </p:nvPr>
        </p:nvSpPr>
        <p:spPr/>
        <p:txBody>
          <a:bodyPr/>
          <a:lstStyle>
            <a:lvl1pPr>
              <a:defRPr/>
            </a:lvl1pPr>
          </a:lstStyle>
          <a:p>
            <a:pPr>
              <a:defRPr/>
            </a:pPr>
            <a:fld id="{4D00FD04-3B7A-42A2-BB9A-D4FCD9FF97F6}"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F43D128-F2D1-4182-A2C2-88607370C468}" type="datetimeFigureOut">
              <a:rPr lang="en-NZ"/>
              <a:pPr>
                <a:defRPr/>
              </a:pPr>
              <a:t>10/31/2012</a:t>
            </a:fld>
            <a:endParaRPr lang="en-NZ"/>
          </a:p>
        </p:txBody>
      </p:sp>
      <p:sp>
        <p:nvSpPr>
          <p:cNvPr id="4" name="Footer Placeholder 21"/>
          <p:cNvSpPr>
            <a:spLocks noGrp="1"/>
          </p:cNvSpPr>
          <p:nvPr>
            <p:ph type="ftr" sz="quarter" idx="11"/>
          </p:nvPr>
        </p:nvSpPr>
        <p:spPr/>
        <p:txBody>
          <a:bodyPr/>
          <a:lstStyle>
            <a:lvl1pPr>
              <a:defRPr/>
            </a:lvl1pPr>
          </a:lstStyle>
          <a:p>
            <a:pPr>
              <a:defRPr/>
            </a:pPr>
            <a:endParaRPr lang="en-NZ"/>
          </a:p>
        </p:txBody>
      </p:sp>
      <p:sp>
        <p:nvSpPr>
          <p:cNvPr id="5" name="Slide Number Placeholder 17"/>
          <p:cNvSpPr>
            <a:spLocks noGrp="1"/>
          </p:cNvSpPr>
          <p:nvPr>
            <p:ph type="sldNum" sz="quarter" idx="12"/>
          </p:nvPr>
        </p:nvSpPr>
        <p:spPr/>
        <p:txBody>
          <a:bodyPr/>
          <a:lstStyle>
            <a:lvl1pPr>
              <a:defRPr/>
            </a:lvl1pPr>
          </a:lstStyle>
          <a:p>
            <a:pPr>
              <a:defRPr/>
            </a:pPr>
            <a:fld id="{6E3B355F-CBF8-4EBE-BB1A-7EE9AA169D6E}"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16D649E-AB6A-4F5C-8E51-7CDFF66B6649}" type="datetimeFigureOut">
              <a:rPr lang="en-NZ"/>
              <a:pPr>
                <a:defRPr/>
              </a:pPr>
              <a:t>10/31/2012</a:t>
            </a:fld>
            <a:endParaRPr lang="en-NZ"/>
          </a:p>
        </p:txBody>
      </p:sp>
      <p:sp>
        <p:nvSpPr>
          <p:cNvPr id="3" name="Footer Placeholder 21"/>
          <p:cNvSpPr>
            <a:spLocks noGrp="1"/>
          </p:cNvSpPr>
          <p:nvPr>
            <p:ph type="ftr" sz="quarter" idx="11"/>
          </p:nvPr>
        </p:nvSpPr>
        <p:spPr/>
        <p:txBody>
          <a:bodyPr/>
          <a:lstStyle>
            <a:lvl1pPr>
              <a:defRPr/>
            </a:lvl1pPr>
          </a:lstStyle>
          <a:p>
            <a:pPr>
              <a:defRPr/>
            </a:pPr>
            <a:endParaRPr lang="en-NZ"/>
          </a:p>
        </p:txBody>
      </p:sp>
      <p:sp>
        <p:nvSpPr>
          <p:cNvPr id="4" name="Slide Number Placeholder 17"/>
          <p:cNvSpPr>
            <a:spLocks noGrp="1"/>
          </p:cNvSpPr>
          <p:nvPr>
            <p:ph type="sldNum" sz="quarter" idx="12"/>
          </p:nvPr>
        </p:nvSpPr>
        <p:spPr/>
        <p:txBody>
          <a:bodyPr/>
          <a:lstStyle>
            <a:lvl1pPr>
              <a:defRPr/>
            </a:lvl1pPr>
          </a:lstStyle>
          <a:p>
            <a:pPr>
              <a:defRPr/>
            </a:pPr>
            <a:fld id="{CB07D691-F2EC-40AE-807A-80FBE6341FB9}"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0CB9603-EFBF-4A41-9033-D9F6453692FD}" type="datetimeFigureOut">
              <a:rPr lang="en-NZ"/>
              <a:pPr>
                <a:defRPr/>
              </a:pPr>
              <a:t>10/31/2012</a:t>
            </a:fld>
            <a:endParaRPr lang="en-NZ"/>
          </a:p>
        </p:txBody>
      </p:sp>
      <p:sp>
        <p:nvSpPr>
          <p:cNvPr id="6" name="Footer Placeholder 21"/>
          <p:cNvSpPr>
            <a:spLocks noGrp="1"/>
          </p:cNvSpPr>
          <p:nvPr>
            <p:ph type="ftr" sz="quarter" idx="11"/>
          </p:nvPr>
        </p:nvSpPr>
        <p:spPr/>
        <p:txBody>
          <a:bodyPr/>
          <a:lstStyle>
            <a:lvl1pPr>
              <a:defRPr/>
            </a:lvl1pPr>
          </a:lstStyle>
          <a:p>
            <a:pPr>
              <a:defRPr/>
            </a:pPr>
            <a:endParaRPr lang="en-NZ"/>
          </a:p>
        </p:txBody>
      </p:sp>
      <p:sp>
        <p:nvSpPr>
          <p:cNvPr id="7" name="Slide Number Placeholder 17"/>
          <p:cNvSpPr>
            <a:spLocks noGrp="1"/>
          </p:cNvSpPr>
          <p:nvPr>
            <p:ph type="sldNum" sz="quarter" idx="12"/>
          </p:nvPr>
        </p:nvSpPr>
        <p:spPr/>
        <p:txBody>
          <a:bodyPr/>
          <a:lstStyle>
            <a:lvl1pPr>
              <a:defRPr/>
            </a:lvl1pPr>
          </a:lstStyle>
          <a:p>
            <a:pPr>
              <a:defRPr/>
            </a:pPr>
            <a:fld id="{D21551E3-C466-445F-9534-4E70F8314649}"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F56C743-D0A7-446D-9297-499A5891D92D}" type="datetimeFigureOut">
              <a:rPr lang="en-NZ"/>
              <a:pPr>
                <a:defRPr/>
              </a:pPr>
              <a:t>10/31/2012</a:t>
            </a:fld>
            <a:endParaRPr lang="en-NZ"/>
          </a:p>
        </p:txBody>
      </p:sp>
      <p:sp>
        <p:nvSpPr>
          <p:cNvPr id="10" name="Footer Placeholder 5"/>
          <p:cNvSpPr>
            <a:spLocks noGrp="1"/>
          </p:cNvSpPr>
          <p:nvPr>
            <p:ph type="ftr" sz="quarter" idx="11"/>
          </p:nvPr>
        </p:nvSpPr>
        <p:spPr/>
        <p:txBody>
          <a:bodyPr/>
          <a:lstStyle>
            <a:lvl1pPr>
              <a:defRPr/>
            </a:lvl1pPr>
          </a:lstStyle>
          <a:p>
            <a:pPr>
              <a:defRPr/>
            </a:pPr>
            <a:endParaRPr lang="en-NZ"/>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EFBF5A8-687A-4419-8FCC-3CE70C9E8E26}"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AE424F83-05C3-4A3C-8C4E-2822C9F8503B}" type="datetimeFigureOut">
              <a:rPr lang="en-NZ"/>
              <a:pPr>
                <a:defRPr/>
              </a:pPr>
              <a:t>10/31/2012</a:t>
            </a:fld>
            <a:endParaRPr lang="en-NZ"/>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NZ"/>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973E6163-1566-47A8-952D-8B4ED3B3C8AA}" type="slidenum">
              <a:rPr lang="en-NZ"/>
              <a:pPr>
                <a:defRPr/>
              </a:pPr>
              <a:t>‹#›</a:t>
            </a:fld>
            <a:endParaRPr lang="en-NZ"/>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39" r:id="rId1"/>
    <p:sldLayoutId id="2147483731" r:id="rId2"/>
    <p:sldLayoutId id="2147483740" r:id="rId3"/>
    <p:sldLayoutId id="2147483732" r:id="rId4"/>
    <p:sldLayoutId id="2147483733" r:id="rId5"/>
    <p:sldLayoutId id="2147483734" r:id="rId6"/>
    <p:sldLayoutId id="2147483735" r:id="rId7"/>
    <p:sldLayoutId id="2147483736" r:id="rId8"/>
    <p:sldLayoutId id="2147483741" r:id="rId9"/>
    <p:sldLayoutId id="2147483737" r:id="rId10"/>
    <p:sldLayoutId id="214748373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NZ" dirty="0" smtClean="0"/>
              <a:t>Rehabilitation, </a:t>
            </a:r>
            <a:br>
              <a:rPr lang="en-NZ" dirty="0" smtClean="0"/>
            </a:br>
            <a:r>
              <a:rPr lang="en-NZ" dirty="0" smtClean="0"/>
              <a:t>Vocational Independence and Independent Assessors</a:t>
            </a:r>
            <a:endParaRPr lang="en-NZ" dirty="0"/>
          </a:p>
        </p:txBody>
      </p:sp>
      <p:sp>
        <p:nvSpPr>
          <p:cNvPr id="5123" name="Subtitle 2"/>
          <p:cNvSpPr>
            <a:spLocks noGrp="1"/>
          </p:cNvSpPr>
          <p:nvPr>
            <p:ph type="subTitle" idx="1"/>
          </p:nvPr>
        </p:nvSpPr>
        <p:spPr>
          <a:xfrm>
            <a:off x="533400" y="3228975"/>
            <a:ext cx="7854950" cy="3224213"/>
          </a:xfrm>
        </p:spPr>
        <p:txBody>
          <a:bodyPr/>
          <a:lstStyle/>
          <a:p>
            <a:pPr marR="0" algn="ctr" eaLnBrk="1" hangingPunct="1"/>
            <a:endParaRPr lang="en-NZ" smtClean="0"/>
          </a:p>
          <a:p>
            <a:pPr marR="0" algn="ctr" eaLnBrk="1" hangingPunct="1"/>
            <a:r>
              <a:rPr lang="en-NZ" smtClean="0"/>
              <a:t>Preliminary results of Acclaim Otago’s online survey</a:t>
            </a:r>
          </a:p>
          <a:p>
            <a:pPr marR="0" algn="ctr" eaLnBrk="1" hangingPunct="1"/>
            <a:r>
              <a:rPr lang="en-NZ" smtClean="0"/>
              <a:t>And</a:t>
            </a:r>
          </a:p>
          <a:p>
            <a:pPr marR="0" algn="ctr" eaLnBrk="1" hangingPunct="1"/>
            <a:r>
              <a:rPr lang="en-NZ" smtClean="0"/>
              <a:t>Prospective Outcomes of Injury Study</a:t>
            </a:r>
          </a:p>
          <a:p>
            <a:pPr marR="0" eaLnBrk="1" hangingPunct="1"/>
            <a:endParaRPr lang="en-NZ" smtClean="0"/>
          </a:p>
          <a:p>
            <a:pPr marR="0" algn="ctr" eaLnBrk="1" hangingPunct="1"/>
            <a:r>
              <a:rPr lang="en-NZ" sz="1600" smtClean="0"/>
              <a:t>Dr Denise Powell and Dr Sarah Derrett</a:t>
            </a:r>
          </a:p>
          <a:p>
            <a:pPr marR="0" algn="ctr" eaLnBrk="1" hangingPunct="1"/>
            <a:r>
              <a:rPr lang="en-NZ" sz="1600" smtClean="0"/>
              <a:t>ACC : A Better Future</a:t>
            </a:r>
          </a:p>
          <a:p>
            <a:pPr marR="0" algn="ctr" eaLnBrk="1" hangingPunct="1"/>
            <a:r>
              <a:rPr lang="en-NZ" sz="1600" smtClean="0"/>
              <a:t>29</a:t>
            </a:r>
            <a:r>
              <a:rPr lang="en-NZ" sz="1600" baseline="30000" smtClean="0"/>
              <a:t>th</a:t>
            </a:r>
            <a:r>
              <a:rPr lang="en-NZ" sz="1600" smtClean="0"/>
              <a:t> October 2012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5"/>
          <p:cNvSpPr>
            <a:spLocks noGrp="1"/>
          </p:cNvSpPr>
          <p:nvPr>
            <p:ph idx="1"/>
          </p:nvPr>
        </p:nvSpPr>
        <p:spPr/>
        <p:txBody>
          <a:bodyPr/>
          <a:lstStyle/>
          <a:p>
            <a:pPr eaLnBrk="1" hangingPunct="1">
              <a:buFont typeface="Wingdings 2" pitchFamily="18" charset="2"/>
              <a:buNone/>
            </a:pPr>
            <a:r>
              <a:rPr lang="en-GB" i="1" smtClean="0"/>
              <a:t>“They caused my neck and shoulder injury when they sent me to a work preparation course and I ended up with 4 prolapsed discs and torn rotator cuff which resulted in two further operations.”</a:t>
            </a:r>
          </a:p>
          <a:p>
            <a:pPr eaLnBrk="1" hangingPunct="1"/>
            <a:endParaRPr lang="en-NZ" i="1" smtClean="0"/>
          </a:p>
          <a:p>
            <a:pPr eaLnBrk="1" hangingPunct="1"/>
            <a:endParaRPr lang="en-NZ" smtClean="0"/>
          </a:p>
        </p:txBody>
      </p:sp>
      <p:pic>
        <p:nvPicPr>
          <p:cNvPr id="14339" name="Picture 3" descr="C:\Users\Deez\AppData\Local\Microsoft\Windows\Temporary Internet Files\Content.IE5\2H1IV2PY\MP900409781[1].jpg"/>
          <p:cNvPicPr>
            <a:picLocks noChangeAspect="1" noChangeArrowheads="1"/>
          </p:cNvPicPr>
          <p:nvPr/>
        </p:nvPicPr>
        <p:blipFill>
          <a:blip r:embed="rId2" cstate="print"/>
          <a:srcRect/>
          <a:stretch>
            <a:fillRect/>
          </a:stretch>
        </p:blipFill>
        <p:spPr bwMode="auto">
          <a:xfrm>
            <a:off x="6300788" y="3213100"/>
            <a:ext cx="2232025" cy="335756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eaLnBrk="1" hangingPunct="1"/>
            <a:r>
              <a:rPr lang="en-NZ" smtClean="0"/>
              <a:t>Courses</a:t>
            </a:r>
          </a:p>
        </p:txBody>
      </p:sp>
      <p:sp>
        <p:nvSpPr>
          <p:cNvPr id="15363" name="Content Placeholder 2"/>
          <p:cNvSpPr>
            <a:spLocks noGrp="1"/>
          </p:cNvSpPr>
          <p:nvPr>
            <p:ph idx="1"/>
          </p:nvPr>
        </p:nvSpPr>
        <p:spPr/>
        <p:txBody>
          <a:bodyPr/>
          <a:lstStyle/>
          <a:p>
            <a:pPr eaLnBrk="1" hangingPunct="1"/>
            <a:r>
              <a:rPr lang="en-GB" smtClean="0"/>
              <a:t>42% of the training courses people received were less than 6 weeks in duration.</a:t>
            </a:r>
          </a:p>
          <a:p>
            <a:pPr eaLnBrk="1" hangingPunct="1"/>
            <a:endParaRPr lang="en-GB" smtClean="0"/>
          </a:p>
          <a:p>
            <a:pPr eaLnBrk="1" hangingPunct="1"/>
            <a:r>
              <a:rPr lang="en-GB" smtClean="0"/>
              <a:t>Another 18% were for less than 3 months in total. </a:t>
            </a:r>
          </a:p>
          <a:p>
            <a:pPr eaLnBrk="1" hangingPunct="1">
              <a:buFont typeface="Wingdings 2" pitchFamily="18" charset="2"/>
              <a:buNone/>
            </a:pPr>
            <a:endParaRPr lang="en-GB" smtClean="0"/>
          </a:p>
          <a:p>
            <a:pPr eaLnBrk="1" hangingPunct="1"/>
            <a:r>
              <a:rPr lang="en-GB" smtClean="0"/>
              <a:t>Just under half of the people who had undertaken a course felt they were ‘not at all helpful’.</a:t>
            </a:r>
            <a:endParaRPr lang="en-NZ" smtClean="0"/>
          </a:p>
        </p:txBody>
      </p:sp>
      <p:pic>
        <p:nvPicPr>
          <p:cNvPr id="15364" name="Picture 4" descr="C:\Users\Deez\AppData\Local\Microsoft\Windows\Temporary Internet Files\Content.IE5\Y7MD5LMR\MP900400046[1].jpg"/>
          <p:cNvPicPr>
            <a:picLocks noChangeAspect="1" noChangeArrowheads="1"/>
          </p:cNvPicPr>
          <p:nvPr/>
        </p:nvPicPr>
        <p:blipFill>
          <a:blip r:embed="rId2" cstate="print"/>
          <a:srcRect/>
          <a:stretch>
            <a:fillRect/>
          </a:stretch>
        </p:blipFill>
        <p:spPr bwMode="auto">
          <a:xfrm>
            <a:off x="6372225" y="5013325"/>
            <a:ext cx="2444750" cy="16287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a:bodyPr>
          <a:lstStyle/>
          <a:p>
            <a:pPr marL="274320" indent="-274320" eaLnBrk="1" fontAlgn="auto" hangingPunct="1">
              <a:spcAft>
                <a:spcPts val="0"/>
              </a:spcAft>
              <a:buClr>
                <a:schemeClr val="accent3"/>
              </a:buClr>
              <a:buFont typeface="Wingdings 2" pitchFamily="18" charset="2"/>
              <a:buNone/>
              <a:defRPr/>
            </a:pPr>
            <a:r>
              <a:rPr lang="en-NZ" i="1" dirty="0" smtClean="0"/>
              <a:t>“1 day retail course, and about to do a 1 hour computer course”</a:t>
            </a:r>
          </a:p>
          <a:p>
            <a:pPr marL="274320" indent="-274320" eaLnBrk="1" fontAlgn="auto" hangingPunct="1">
              <a:spcAft>
                <a:spcPts val="0"/>
              </a:spcAft>
              <a:buClr>
                <a:schemeClr val="accent3"/>
              </a:buClr>
              <a:buFont typeface="Wingdings 2" pitchFamily="18" charset="2"/>
              <a:buNone/>
              <a:defRPr/>
            </a:pPr>
            <a:endParaRPr lang="en-NZ" i="1" dirty="0" smtClean="0"/>
          </a:p>
          <a:p>
            <a:pPr marL="274320" indent="-274320" eaLnBrk="1" fontAlgn="auto" hangingPunct="1">
              <a:spcAft>
                <a:spcPts val="0"/>
              </a:spcAft>
              <a:buClr>
                <a:schemeClr val="accent3"/>
              </a:buClr>
              <a:buFont typeface="Wingdings 2" pitchFamily="18" charset="2"/>
              <a:buNone/>
              <a:defRPr/>
            </a:pPr>
            <a:r>
              <a:rPr lang="en-NZ" i="1" dirty="0" smtClean="0"/>
              <a:t>“Evening computer course 2 hrs per week”</a:t>
            </a:r>
          </a:p>
          <a:p>
            <a:pPr marL="274320" indent="-274320" eaLnBrk="1" fontAlgn="auto" hangingPunct="1">
              <a:spcAft>
                <a:spcPts val="0"/>
              </a:spcAft>
              <a:buClr>
                <a:schemeClr val="accent3"/>
              </a:buClr>
              <a:buFont typeface="Wingdings 2" pitchFamily="18" charset="2"/>
              <a:buNone/>
              <a:defRPr/>
            </a:pPr>
            <a:endParaRPr lang="en-NZ" i="1" dirty="0" smtClean="0"/>
          </a:p>
          <a:p>
            <a:pPr marL="274320" indent="-274320" eaLnBrk="1" fontAlgn="auto" hangingPunct="1">
              <a:spcAft>
                <a:spcPts val="0"/>
              </a:spcAft>
              <a:buClr>
                <a:schemeClr val="accent3"/>
              </a:buClr>
              <a:buFont typeface="Wingdings 2" pitchFamily="18" charset="2"/>
              <a:buNone/>
              <a:defRPr/>
            </a:pPr>
            <a:r>
              <a:rPr lang="en-NZ" i="1" dirty="0" smtClean="0"/>
              <a:t>“NZ Diploma in Business”</a:t>
            </a:r>
          </a:p>
          <a:p>
            <a:pPr marL="274320" indent="-274320" eaLnBrk="1" fontAlgn="auto" hangingPunct="1">
              <a:spcAft>
                <a:spcPts val="0"/>
              </a:spcAft>
              <a:buClr>
                <a:schemeClr val="accent3"/>
              </a:buClr>
              <a:buFont typeface="Wingdings 2" pitchFamily="18" charset="2"/>
              <a:buNone/>
              <a:defRPr/>
            </a:pPr>
            <a:endParaRPr lang="en-NZ" i="1" dirty="0" smtClean="0"/>
          </a:p>
          <a:p>
            <a:pPr marL="274320" indent="-274320" eaLnBrk="1" fontAlgn="auto" hangingPunct="1">
              <a:spcAft>
                <a:spcPts val="0"/>
              </a:spcAft>
              <a:buClr>
                <a:schemeClr val="accent3"/>
              </a:buClr>
              <a:buFont typeface="Wingdings 2" pitchFamily="18" charset="2"/>
              <a:buNone/>
              <a:defRPr/>
            </a:pPr>
            <a:r>
              <a:rPr lang="en-NZ" i="1" dirty="0" smtClean="0"/>
              <a:t>“Basic Microsoft Office”</a:t>
            </a:r>
          </a:p>
          <a:p>
            <a:pPr marL="274320" indent="-274320" eaLnBrk="1" fontAlgn="auto" hangingPunct="1">
              <a:spcAft>
                <a:spcPts val="0"/>
              </a:spcAft>
              <a:buClr>
                <a:schemeClr val="accent3"/>
              </a:buClr>
              <a:buFont typeface="Wingdings 2" pitchFamily="18" charset="2"/>
              <a:buNone/>
              <a:defRPr/>
            </a:pPr>
            <a:endParaRPr lang="en-NZ" i="1" dirty="0" smtClean="0"/>
          </a:p>
          <a:p>
            <a:pPr marL="274320" indent="-274320" eaLnBrk="1" fontAlgn="auto" hangingPunct="1">
              <a:spcAft>
                <a:spcPts val="0"/>
              </a:spcAft>
              <a:buClr>
                <a:schemeClr val="accent3"/>
              </a:buClr>
              <a:buFont typeface="Wingdings 2" pitchFamily="18" charset="2"/>
              <a:buNone/>
              <a:defRPr/>
            </a:pPr>
            <a:r>
              <a:rPr lang="en-NZ" i="1" dirty="0" smtClean="0"/>
              <a:t>“Computer, marketing &amp; keeping a 7 day diary of activities from 7.30am- 6.30pm (very intrusive !)”</a:t>
            </a:r>
          </a:p>
          <a:p>
            <a:pPr marL="274320" indent="-274320" eaLnBrk="1" fontAlgn="auto" hangingPunct="1">
              <a:spcAft>
                <a:spcPts val="0"/>
              </a:spcAft>
              <a:buClr>
                <a:schemeClr val="accent3"/>
              </a:buClr>
              <a:buFont typeface="Wingdings 2"/>
              <a:buChar char=""/>
              <a:defRPr/>
            </a:pPr>
            <a:endParaRPr lang="en-NZ" i="1" dirty="0" smtClean="0"/>
          </a:p>
          <a:p>
            <a:pPr marL="274320" indent="-274320" eaLnBrk="1" fontAlgn="auto" hangingPunct="1">
              <a:spcAft>
                <a:spcPts val="0"/>
              </a:spcAft>
              <a:buClr>
                <a:schemeClr val="accent3"/>
              </a:buClr>
              <a:buFont typeface="Wingdings 2"/>
              <a:buChar char=""/>
              <a:defRPr/>
            </a:pPr>
            <a:endParaRPr lang="en-NZ" i="1" dirty="0" smtClean="0"/>
          </a:p>
          <a:p>
            <a:pPr marL="274320" indent="-274320" eaLnBrk="1" fontAlgn="auto" hangingPunct="1">
              <a:spcAft>
                <a:spcPts val="0"/>
              </a:spcAft>
              <a:buClr>
                <a:schemeClr val="accent3"/>
              </a:buClr>
              <a:buFont typeface="Wingdings 2"/>
              <a:buChar char=""/>
              <a:defRPr/>
            </a:pPr>
            <a:endParaRPr lang="en-NZ" i="1" dirty="0" smtClean="0"/>
          </a:p>
          <a:p>
            <a:pPr marL="274320" indent="-274320" eaLnBrk="1" fontAlgn="auto" hangingPunct="1">
              <a:spcAft>
                <a:spcPts val="0"/>
              </a:spcAft>
              <a:buClr>
                <a:schemeClr val="accent3"/>
              </a:buClr>
              <a:buFont typeface="Wingdings 2"/>
              <a:buChar char=""/>
              <a:defRPr/>
            </a:pPr>
            <a:endParaRPr lang="en-NZ" i="1" dirty="0" smtClean="0"/>
          </a:p>
          <a:p>
            <a:pPr marL="274320" indent="-274320" eaLnBrk="1" fontAlgn="auto" hangingPunct="1">
              <a:spcAft>
                <a:spcPts val="0"/>
              </a:spcAft>
              <a:buClr>
                <a:schemeClr val="accent3"/>
              </a:buClr>
              <a:buFont typeface="Wingdings 2"/>
              <a:buChar char=""/>
              <a:defRPr/>
            </a:pPr>
            <a:endParaRPr lang="en-NZ" dirty="0"/>
          </a:p>
        </p:txBody>
      </p:sp>
      <p:pic>
        <p:nvPicPr>
          <p:cNvPr id="16387" name="Picture 3" descr="C:\Users\Deez\AppData\Local\Microsoft\Windows\Temporary Internet Files\Content.IE5\TSVF46MN\MP900443136[1].jpg"/>
          <p:cNvPicPr>
            <a:picLocks noChangeAspect="1" noChangeArrowheads="1"/>
          </p:cNvPicPr>
          <p:nvPr/>
        </p:nvPicPr>
        <p:blipFill>
          <a:blip r:embed="rId2" cstate="print"/>
          <a:srcRect/>
          <a:stretch>
            <a:fillRect/>
          </a:stretch>
        </p:blipFill>
        <p:spPr bwMode="auto">
          <a:xfrm>
            <a:off x="5580063" y="3498850"/>
            <a:ext cx="3094037" cy="20208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NZ" smtClean="0"/>
              <a:t>Return to work programmes</a:t>
            </a:r>
          </a:p>
        </p:txBody>
      </p:sp>
      <p:sp>
        <p:nvSpPr>
          <p:cNvPr id="3" name="Content Placeholder 2"/>
          <p:cNvSpPr>
            <a:spLocks noGrp="1"/>
          </p:cNvSpPr>
          <p:nvPr>
            <p:ph idx="1"/>
          </p:nvPr>
        </p:nvSpPr>
        <p:spPr/>
        <p:txBody>
          <a:bodyPr>
            <a:normAutofit fontScale="92500" lnSpcReduction="10000"/>
          </a:bodyPr>
          <a:lstStyle/>
          <a:p>
            <a:pPr marL="274320" lvl="1" indent="-274320" eaLnBrk="1" fontAlgn="auto" hangingPunct="1">
              <a:spcAft>
                <a:spcPts val="0"/>
              </a:spcAft>
              <a:buClr>
                <a:schemeClr val="accent3"/>
              </a:buClr>
              <a:buSzPct val="95000"/>
              <a:buFont typeface="Wingdings 2"/>
              <a:buChar char=""/>
              <a:defRPr/>
            </a:pPr>
            <a:r>
              <a:rPr lang="en-GB" dirty="0" smtClean="0"/>
              <a:t>40% of those who undertook a return to work programme did return to work</a:t>
            </a:r>
          </a:p>
          <a:p>
            <a:pPr marL="274320" lvl="1" indent="-274320" eaLnBrk="1" fontAlgn="auto" hangingPunct="1">
              <a:spcAft>
                <a:spcPts val="0"/>
              </a:spcAft>
              <a:buClr>
                <a:schemeClr val="accent3"/>
              </a:buClr>
              <a:buSzPct val="95000"/>
              <a:buFont typeface="Wingdings 2"/>
              <a:buNone/>
              <a:defRPr/>
            </a:pPr>
            <a:endParaRPr lang="en-GB" b="1" i="1" dirty="0" smtClean="0"/>
          </a:p>
          <a:p>
            <a:pPr marL="274320" lvl="1" indent="-274320" eaLnBrk="1" fontAlgn="auto" hangingPunct="1">
              <a:spcAft>
                <a:spcPts val="0"/>
              </a:spcAft>
              <a:buClr>
                <a:schemeClr val="accent3"/>
              </a:buClr>
              <a:buSzPct val="95000"/>
              <a:buFont typeface="Wingdings 2"/>
              <a:buNone/>
              <a:defRPr/>
            </a:pPr>
            <a:r>
              <a:rPr lang="en-GB" b="1" i="1" dirty="0" smtClean="0"/>
              <a:t>However……….</a:t>
            </a:r>
          </a:p>
          <a:p>
            <a:pPr marL="274320" lvl="1" indent="-274320" eaLnBrk="1" fontAlgn="auto" hangingPunct="1">
              <a:spcAft>
                <a:spcPts val="0"/>
              </a:spcAft>
              <a:buClr>
                <a:schemeClr val="accent3"/>
              </a:buClr>
              <a:buSzPct val="95000"/>
              <a:buFont typeface="Wingdings 2"/>
              <a:buNone/>
              <a:defRPr/>
            </a:pPr>
            <a:endParaRPr lang="en-GB" b="1" i="1" dirty="0" smtClean="0"/>
          </a:p>
          <a:p>
            <a:pPr marL="274320" lvl="1" indent="-274320" eaLnBrk="1" fontAlgn="auto" hangingPunct="1">
              <a:spcAft>
                <a:spcPts val="0"/>
              </a:spcAft>
              <a:buClr>
                <a:schemeClr val="accent3"/>
              </a:buClr>
              <a:buSzPct val="95000"/>
              <a:buFont typeface="Wingdings 2"/>
              <a:buChar char=""/>
              <a:defRPr/>
            </a:pPr>
            <a:r>
              <a:rPr lang="en-GB" dirty="0" smtClean="0"/>
              <a:t>only 10% of those felt they were able to maintain the job ‘completely’, </a:t>
            </a:r>
          </a:p>
          <a:p>
            <a:pPr marL="274320" lvl="1" indent="-274320" eaLnBrk="1" fontAlgn="auto" hangingPunct="1">
              <a:spcAft>
                <a:spcPts val="0"/>
              </a:spcAft>
              <a:buClr>
                <a:schemeClr val="accent3"/>
              </a:buClr>
              <a:buSzPct val="95000"/>
              <a:buFont typeface="Wingdings 2"/>
              <a:buChar char=""/>
              <a:defRPr/>
            </a:pPr>
            <a:endParaRPr lang="en-GB" dirty="0" smtClean="0"/>
          </a:p>
          <a:p>
            <a:pPr marL="274320" lvl="1" indent="-274320" eaLnBrk="1" fontAlgn="auto" hangingPunct="1">
              <a:spcAft>
                <a:spcPts val="0"/>
              </a:spcAft>
              <a:buClr>
                <a:schemeClr val="accent3"/>
              </a:buClr>
              <a:buSzPct val="95000"/>
              <a:buFont typeface="Wingdings 2"/>
              <a:buChar char=""/>
              <a:defRPr/>
            </a:pPr>
            <a:r>
              <a:rPr lang="en-GB" dirty="0" smtClean="0"/>
              <a:t>35% were able to maintain the job ‘somewhat’ </a:t>
            </a:r>
          </a:p>
          <a:p>
            <a:pPr marL="274320" lvl="1" indent="-274320" eaLnBrk="1" fontAlgn="auto" hangingPunct="1">
              <a:spcAft>
                <a:spcPts val="0"/>
              </a:spcAft>
              <a:buClr>
                <a:schemeClr val="accent3"/>
              </a:buClr>
              <a:buSzPct val="95000"/>
              <a:buFont typeface="Wingdings 2"/>
              <a:buNone/>
              <a:defRPr/>
            </a:pPr>
            <a:endParaRPr lang="en-GB" dirty="0" smtClean="0"/>
          </a:p>
          <a:p>
            <a:pPr marL="274320" lvl="1" indent="-274320" eaLnBrk="1" fontAlgn="auto" hangingPunct="1">
              <a:spcAft>
                <a:spcPts val="0"/>
              </a:spcAft>
              <a:buClr>
                <a:schemeClr val="accent3"/>
              </a:buClr>
              <a:buSzPct val="95000"/>
              <a:buFont typeface="Wingdings 2"/>
              <a:buChar char=""/>
              <a:defRPr/>
            </a:pPr>
            <a:r>
              <a:rPr lang="en-GB" dirty="0" smtClean="0"/>
              <a:t>and 55% said they were able to maintain the job ‘not very well’ or ‘not at all’.</a:t>
            </a:r>
            <a:endParaRPr lang="en-NZ" sz="2800" dirty="0" smtClean="0"/>
          </a:p>
          <a:p>
            <a:pPr marL="274320" indent="-274320" eaLnBrk="1" fontAlgn="auto" hangingPunct="1">
              <a:spcAft>
                <a:spcPts val="0"/>
              </a:spcAft>
              <a:buClr>
                <a:schemeClr val="accent3"/>
              </a:buClr>
              <a:buFont typeface="Wingdings 2"/>
              <a:buChar char=""/>
              <a:defRPr/>
            </a:pPr>
            <a:endParaRPr lang="en-N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125538"/>
            <a:ext cx="8229600" cy="5327650"/>
          </a:xfrm>
        </p:spPr>
        <p:txBody>
          <a:bodyPr>
            <a:normAutofit lnSpcReduction="10000"/>
          </a:bodyPr>
          <a:lstStyle/>
          <a:p>
            <a:pPr marL="274320" indent="-274320" eaLnBrk="1" fontAlgn="auto" hangingPunct="1">
              <a:spcAft>
                <a:spcPts val="0"/>
              </a:spcAft>
              <a:buClr>
                <a:schemeClr val="accent3"/>
              </a:buClr>
              <a:buFont typeface="Wingdings 2" pitchFamily="18" charset="2"/>
              <a:buNone/>
              <a:defRPr/>
            </a:pPr>
            <a:r>
              <a:rPr lang="en-GB" i="1" dirty="0" smtClean="0"/>
              <a:t>“</a:t>
            </a:r>
            <a:r>
              <a:rPr lang="en-GB" sz="2400" i="1" dirty="0" smtClean="0"/>
              <a:t>I felt that there was pressure from ACC to return to work. I was asked to go to work place assessments to review what work I was suitable for based on my previous experience. Dr said I was suited to working as a fruit and nut picker despite experiencing fatigue. I felt they tried to rush me…. I did eventually get a job but more so because I knew the manager previously and my employer was willing to accommodate my many bouts of errors and confusion.”</a:t>
            </a:r>
          </a:p>
          <a:p>
            <a:pPr marL="274320" indent="-274320" eaLnBrk="1" fontAlgn="auto" hangingPunct="1">
              <a:spcAft>
                <a:spcPts val="0"/>
              </a:spcAft>
              <a:buClr>
                <a:schemeClr val="accent3"/>
              </a:buClr>
              <a:buFont typeface="Wingdings 2" pitchFamily="18" charset="2"/>
              <a:buNone/>
              <a:defRPr/>
            </a:pPr>
            <a:endParaRPr lang="en-GB" sz="2400" i="1" dirty="0" smtClean="0"/>
          </a:p>
          <a:p>
            <a:pPr marL="274320" indent="-274320" eaLnBrk="1" fontAlgn="auto" hangingPunct="1">
              <a:spcAft>
                <a:spcPts val="0"/>
              </a:spcAft>
              <a:buClr>
                <a:schemeClr val="accent3"/>
              </a:buClr>
              <a:buFont typeface="Wingdings 2" pitchFamily="18" charset="2"/>
              <a:buNone/>
              <a:defRPr/>
            </a:pPr>
            <a:r>
              <a:rPr lang="en-GB" sz="2400" i="1" dirty="0" smtClean="0"/>
              <a:t>		“The drugs I take have warnings that I may become                 		 drowsy &amp; should not operate machinery but my 		case  manager told me that ACC would verify I 		was on medication, if I was tested drug positive 		by a traffic officer”. (Truck driver)</a:t>
            </a:r>
            <a:endParaRPr lang="en-NZ" sz="2400" i="1" dirty="0" smtClean="0"/>
          </a:p>
          <a:p>
            <a:pPr marL="274320" indent="-274320" eaLnBrk="1" fontAlgn="auto" hangingPunct="1">
              <a:spcAft>
                <a:spcPts val="0"/>
              </a:spcAft>
              <a:buClr>
                <a:schemeClr val="accent3"/>
              </a:buClr>
              <a:buFont typeface="Wingdings 2"/>
              <a:buChar char=""/>
              <a:defRPr/>
            </a:pPr>
            <a:endParaRPr lang="en-NZ" i="1" dirty="0" smtClean="0"/>
          </a:p>
          <a:p>
            <a:pPr marL="274320" indent="-274320" eaLnBrk="1" fontAlgn="auto" hangingPunct="1">
              <a:spcAft>
                <a:spcPts val="0"/>
              </a:spcAft>
              <a:buClr>
                <a:schemeClr val="accent3"/>
              </a:buClr>
              <a:buFont typeface="Wingdings 2" pitchFamily="18" charset="2"/>
              <a:buNone/>
              <a:defRPr/>
            </a:pPr>
            <a:endParaRPr lang="en-NZ" dirty="0"/>
          </a:p>
        </p:txBody>
      </p:sp>
      <p:pic>
        <p:nvPicPr>
          <p:cNvPr id="18435" name="Picture 3" descr="C:\Users\Deez\AppData\Local\Microsoft\Windows\Temporary Internet Files\Content.IE5\Y7MD5LMR\MP910218041[1].jpg"/>
          <p:cNvPicPr>
            <a:picLocks noChangeAspect="1" noChangeArrowheads="1"/>
          </p:cNvPicPr>
          <p:nvPr/>
        </p:nvPicPr>
        <p:blipFill>
          <a:blip r:embed="rId2" cstate="print"/>
          <a:srcRect/>
          <a:stretch>
            <a:fillRect/>
          </a:stretch>
        </p:blipFill>
        <p:spPr bwMode="auto">
          <a:xfrm>
            <a:off x="395288" y="4641850"/>
            <a:ext cx="1760537" cy="22161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NZ" dirty="0" smtClean="0"/>
              <a:t>What were the main reasons for exit?</a:t>
            </a:r>
            <a:endParaRPr lang="en-NZ" dirty="0"/>
          </a:p>
        </p:txBody>
      </p:sp>
      <p:sp>
        <p:nvSpPr>
          <p:cNvPr id="19459" name="Content Placeholder 2"/>
          <p:cNvSpPr>
            <a:spLocks noGrp="1"/>
          </p:cNvSpPr>
          <p:nvPr>
            <p:ph idx="1"/>
          </p:nvPr>
        </p:nvSpPr>
        <p:spPr/>
        <p:txBody>
          <a:bodyPr/>
          <a:lstStyle/>
          <a:p>
            <a:pPr eaLnBrk="1" hangingPunct="1">
              <a:buFont typeface="Wingdings 2" pitchFamily="18" charset="2"/>
              <a:buNone/>
            </a:pPr>
            <a:endParaRPr lang="en-NZ" smtClean="0"/>
          </a:p>
          <a:p>
            <a:pPr eaLnBrk="1" hangingPunct="1"/>
            <a:r>
              <a:rPr lang="en-NZ" smtClean="0"/>
              <a:t>Vocational Independence process</a:t>
            </a:r>
          </a:p>
          <a:p>
            <a:pPr eaLnBrk="1" hangingPunct="1"/>
            <a:endParaRPr lang="en-NZ" smtClean="0"/>
          </a:p>
          <a:p>
            <a:pPr eaLnBrk="1" hangingPunct="1"/>
            <a:r>
              <a:rPr lang="en-NZ" smtClean="0"/>
              <a:t>File reviews</a:t>
            </a:r>
          </a:p>
          <a:p>
            <a:pPr eaLnBrk="1" hangingPunct="1"/>
            <a:endParaRPr lang="en-NZ" smtClean="0"/>
          </a:p>
          <a:p>
            <a:pPr eaLnBrk="1" hangingPunct="1"/>
            <a:r>
              <a:rPr lang="en-NZ" smtClean="0"/>
              <a:t>Non-compliance</a:t>
            </a:r>
          </a:p>
        </p:txBody>
      </p:sp>
      <p:pic>
        <p:nvPicPr>
          <p:cNvPr id="19460" name="Picture 4" descr="C:\Users\Deez\AppData\Local\Microsoft\Windows\Temporary Internet Files\Content.IE5\2H1IV2PY\MP900422224[1].jpg"/>
          <p:cNvPicPr>
            <a:picLocks noChangeAspect="1" noChangeArrowheads="1"/>
          </p:cNvPicPr>
          <p:nvPr/>
        </p:nvPicPr>
        <p:blipFill>
          <a:blip r:embed="rId2" cstate="print"/>
          <a:srcRect/>
          <a:stretch>
            <a:fillRect/>
          </a:stretch>
        </p:blipFill>
        <p:spPr bwMode="auto">
          <a:xfrm>
            <a:off x="6156325" y="1773238"/>
            <a:ext cx="2574925" cy="38608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algn="ctr" eaLnBrk="1" hangingPunct="1"/>
            <a:r>
              <a:rPr lang="en-NZ" smtClean="0"/>
              <a:t>Independent Assessors?</a:t>
            </a:r>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2"/>
              <a:buChar char=""/>
              <a:defRPr/>
            </a:pPr>
            <a:r>
              <a:rPr lang="en-NZ" dirty="0" smtClean="0"/>
              <a:t>High number of repeated assessments </a:t>
            </a:r>
          </a:p>
          <a:p>
            <a:pPr marL="274320" indent="-274320" eaLnBrk="1" fontAlgn="auto" hangingPunct="1">
              <a:spcAft>
                <a:spcPts val="0"/>
              </a:spcAft>
              <a:buClr>
                <a:schemeClr val="accent3"/>
              </a:buClr>
              <a:buFont typeface="Wingdings 2"/>
              <a:buNone/>
              <a:defRPr/>
            </a:pPr>
            <a:endParaRPr lang="en-NZ" dirty="0" smtClean="0"/>
          </a:p>
          <a:p>
            <a:pPr marL="274320" indent="-274320" eaLnBrk="1" fontAlgn="auto" hangingPunct="1">
              <a:spcAft>
                <a:spcPts val="0"/>
              </a:spcAft>
              <a:buClr>
                <a:schemeClr val="accent3"/>
              </a:buClr>
              <a:buFont typeface="Wingdings 2"/>
              <a:buNone/>
              <a:defRPr/>
            </a:pPr>
            <a:r>
              <a:rPr lang="en-NZ" dirty="0" smtClean="0"/>
              <a:t>50% of the respondents had more than 10 assessments and 10% of the total sample had 30+ assessments</a:t>
            </a:r>
          </a:p>
          <a:p>
            <a:pPr marL="274320" indent="-274320" eaLnBrk="1" fontAlgn="auto" hangingPunct="1">
              <a:spcAft>
                <a:spcPts val="0"/>
              </a:spcAft>
              <a:buClr>
                <a:schemeClr val="accent3"/>
              </a:buClr>
              <a:buFont typeface="Wingdings 2"/>
              <a:buChar char=""/>
              <a:defRPr/>
            </a:pPr>
            <a:endParaRPr lang="en-NZ" dirty="0" smtClean="0"/>
          </a:p>
          <a:p>
            <a:pPr marL="274320" indent="-274320" eaLnBrk="1" fontAlgn="auto" hangingPunct="1">
              <a:spcAft>
                <a:spcPts val="0"/>
              </a:spcAft>
              <a:buClr>
                <a:schemeClr val="accent3"/>
              </a:buClr>
              <a:buFont typeface="Wingdings 2"/>
              <a:buChar char=""/>
              <a:defRPr/>
            </a:pPr>
            <a:r>
              <a:rPr lang="en-NZ" dirty="0" smtClean="0"/>
              <a:t>Uncommon frequency in the use of certain assessors with high exit rates – (their conclusions being cited as the reason for exit from ACC)</a:t>
            </a:r>
          </a:p>
          <a:p>
            <a:pPr marL="274320" indent="-274320" algn="ctr" eaLnBrk="1" fontAlgn="auto" hangingPunct="1">
              <a:spcAft>
                <a:spcPts val="0"/>
              </a:spcAft>
              <a:buClr>
                <a:schemeClr val="accent3"/>
              </a:buClr>
              <a:buFont typeface="Wingdings 2"/>
              <a:buNone/>
              <a:defRPr/>
            </a:pPr>
            <a:r>
              <a:rPr lang="en-NZ" dirty="0" smtClean="0"/>
              <a:t>Dr A – 38%               Dr B - 37%</a:t>
            </a:r>
          </a:p>
          <a:p>
            <a:pPr marL="274320" indent="-274320" algn="ctr" eaLnBrk="1" fontAlgn="auto" hangingPunct="1">
              <a:spcAft>
                <a:spcPts val="0"/>
              </a:spcAft>
              <a:buClr>
                <a:schemeClr val="accent3"/>
              </a:buClr>
              <a:buFont typeface="Wingdings 2"/>
              <a:buNone/>
              <a:defRPr/>
            </a:pPr>
            <a:r>
              <a:rPr lang="en-NZ" dirty="0" smtClean="0"/>
              <a:t>  Dr C – 36%               Dr D – 30%</a:t>
            </a:r>
          </a:p>
          <a:p>
            <a:pPr marL="274320" indent="-274320" algn="ctr" eaLnBrk="1" fontAlgn="auto" hangingPunct="1">
              <a:spcAft>
                <a:spcPts val="0"/>
              </a:spcAft>
              <a:buClr>
                <a:schemeClr val="accent3"/>
              </a:buClr>
              <a:buFont typeface="Wingdings 2"/>
              <a:buNone/>
              <a:defRPr/>
            </a:pPr>
            <a:endParaRPr lang="en-NZ" dirty="0" smtClean="0"/>
          </a:p>
          <a:p>
            <a:pPr marL="274320" indent="-274320" eaLnBrk="1" fontAlgn="auto" hangingPunct="1">
              <a:spcAft>
                <a:spcPts val="0"/>
              </a:spcAft>
              <a:buClr>
                <a:schemeClr val="accent3"/>
              </a:buClr>
              <a:buFont typeface="Wingdings 2"/>
              <a:buNone/>
              <a:defRPr/>
            </a:pPr>
            <a:endParaRPr lang="en-NZ" dirty="0" smtClean="0"/>
          </a:p>
          <a:p>
            <a:pPr marL="274320" indent="-274320" eaLnBrk="1" fontAlgn="auto" hangingPunct="1">
              <a:spcAft>
                <a:spcPts val="0"/>
              </a:spcAft>
              <a:buClr>
                <a:schemeClr val="accent3"/>
              </a:buClr>
              <a:buFont typeface="Wingdings 2"/>
              <a:buChar char=""/>
              <a:defRPr/>
            </a:pPr>
            <a:endParaRPr lang="en-NZ"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ctr" eaLnBrk="1" hangingPunct="1"/>
            <a:r>
              <a:rPr lang="en-NZ" smtClean="0"/>
              <a:t>Choice of Assessor</a:t>
            </a:r>
          </a:p>
        </p:txBody>
      </p:sp>
      <p:sp>
        <p:nvSpPr>
          <p:cNvPr id="21507" name="Content Placeholder 2"/>
          <p:cNvSpPr>
            <a:spLocks noGrp="1"/>
          </p:cNvSpPr>
          <p:nvPr>
            <p:ph idx="1"/>
          </p:nvPr>
        </p:nvSpPr>
        <p:spPr/>
        <p:txBody>
          <a:bodyPr/>
          <a:lstStyle/>
          <a:p>
            <a:pPr eaLnBrk="1" hangingPunct="1">
              <a:buFont typeface="Wingdings 2" pitchFamily="18" charset="2"/>
              <a:buNone/>
            </a:pPr>
            <a:r>
              <a:rPr lang="en-NZ" smtClean="0"/>
              <a:t>People assessed by these four doctors were given less choice of who the assessor was to be:</a:t>
            </a:r>
          </a:p>
          <a:p>
            <a:pPr eaLnBrk="1" hangingPunct="1">
              <a:buFont typeface="Wingdings 2" pitchFamily="18" charset="2"/>
              <a:buNone/>
            </a:pPr>
            <a:endParaRPr lang="en-NZ" smtClean="0"/>
          </a:p>
          <a:p>
            <a:pPr algn="ctr" eaLnBrk="1" hangingPunct="1"/>
            <a:r>
              <a:rPr lang="en-NZ" smtClean="0"/>
              <a:t>Dr A – 96% had no choice</a:t>
            </a:r>
          </a:p>
          <a:p>
            <a:pPr algn="ctr" eaLnBrk="1" hangingPunct="1"/>
            <a:r>
              <a:rPr lang="en-NZ" smtClean="0"/>
              <a:t>Dr B – 87% had no choice</a:t>
            </a:r>
          </a:p>
          <a:p>
            <a:pPr algn="ctr" eaLnBrk="1" hangingPunct="1"/>
            <a:r>
              <a:rPr lang="en-NZ" smtClean="0"/>
              <a:t>Dr C – 83% had no choice</a:t>
            </a:r>
          </a:p>
          <a:p>
            <a:pPr algn="ctr" eaLnBrk="1" hangingPunct="1"/>
            <a:r>
              <a:rPr lang="en-NZ" smtClean="0"/>
              <a:t>Dr D–100% had no choice</a:t>
            </a:r>
          </a:p>
          <a:p>
            <a:pPr eaLnBrk="1" hangingPunct="1">
              <a:buFont typeface="Wingdings 2" pitchFamily="18" charset="2"/>
              <a:buNone/>
            </a:pPr>
            <a:endParaRPr lang="en-NZ" smtClean="0"/>
          </a:p>
        </p:txBody>
      </p:sp>
      <p:pic>
        <p:nvPicPr>
          <p:cNvPr id="21508" name="Picture 5" descr="C:\Users\Deez\AppData\Local\Microsoft\Windows\Temporary Internet Files\Content.IE5\Y7MD5LMR\MP900382673[1].jpg"/>
          <p:cNvPicPr>
            <a:picLocks noChangeAspect="1" noChangeArrowheads="1"/>
          </p:cNvPicPr>
          <p:nvPr/>
        </p:nvPicPr>
        <p:blipFill>
          <a:blip r:embed="rId3" cstate="print"/>
          <a:srcRect/>
          <a:stretch>
            <a:fillRect/>
          </a:stretch>
        </p:blipFill>
        <p:spPr bwMode="auto">
          <a:xfrm>
            <a:off x="323850" y="2997200"/>
            <a:ext cx="2141538" cy="29987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p:txBody>
          <a:bodyPr/>
          <a:lstStyle/>
          <a:p>
            <a:pPr eaLnBrk="1" hangingPunct="1">
              <a:buFont typeface="Wingdings 2" pitchFamily="18" charset="2"/>
              <a:buNone/>
            </a:pPr>
            <a:r>
              <a:rPr lang="en-GB" i="1" smtClean="0"/>
              <a:t>“In his medical report he said that the wound had healed up &amp; that I could work as a TAB operator, a job in which I have no previous experience in, nor was I offered any training by ACC to do the job.  I am in fact an electrician by trade!”</a:t>
            </a:r>
          </a:p>
          <a:p>
            <a:pPr eaLnBrk="1" hangingPunct="1"/>
            <a:endParaRPr lang="en-NZ" i="1" smtClean="0"/>
          </a:p>
          <a:p>
            <a:pPr eaLnBrk="1" hangingPunct="1"/>
            <a:endParaRPr lang="en-NZ" smtClean="0"/>
          </a:p>
        </p:txBody>
      </p:sp>
      <p:pic>
        <p:nvPicPr>
          <p:cNvPr id="22531" name="Picture 3" descr="C:\Users\Deez\AppData\Local\Microsoft\Windows\Temporary Internet Files\Content.IE5\2H1IV2PY\MP900409285[1].jpg"/>
          <p:cNvPicPr>
            <a:picLocks noChangeAspect="1" noChangeArrowheads="1"/>
          </p:cNvPicPr>
          <p:nvPr/>
        </p:nvPicPr>
        <p:blipFill>
          <a:blip r:embed="rId2" cstate="print"/>
          <a:srcRect/>
          <a:stretch>
            <a:fillRect/>
          </a:stretch>
        </p:blipFill>
        <p:spPr bwMode="auto">
          <a:xfrm>
            <a:off x="5940425" y="3644900"/>
            <a:ext cx="2636838" cy="2636838"/>
          </a:xfrm>
          <a:prstGeom prst="rect">
            <a:avLst/>
          </a:prstGeom>
          <a:noFill/>
          <a:ln w="9525">
            <a:noFill/>
            <a:miter lim="800000"/>
            <a:headEnd/>
            <a:tailEnd/>
          </a:ln>
        </p:spPr>
      </p:pic>
      <p:pic>
        <p:nvPicPr>
          <p:cNvPr id="22532" name="Picture 5" descr="C:\Users\Deez\AppData\Local\Microsoft\Windows\Temporary Internet Files\Content.IE5\AHJWDQ0T\MP900341619[1].jpg"/>
          <p:cNvPicPr>
            <a:picLocks noChangeAspect="1" noChangeArrowheads="1"/>
          </p:cNvPicPr>
          <p:nvPr/>
        </p:nvPicPr>
        <p:blipFill>
          <a:blip r:embed="rId3" cstate="print"/>
          <a:srcRect/>
          <a:stretch>
            <a:fillRect/>
          </a:stretch>
        </p:blipFill>
        <p:spPr bwMode="auto">
          <a:xfrm>
            <a:off x="684213" y="4076700"/>
            <a:ext cx="1871662" cy="2625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eaLnBrk="1" hangingPunct="1"/>
            <a:r>
              <a:rPr lang="en-NZ" smtClean="0"/>
              <a:t>File reviews</a:t>
            </a:r>
          </a:p>
        </p:txBody>
      </p:sp>
      <p:sp>
        <p:nvSpPr>
          <p:cNvPr id="23555" name="Content Placeholder 2"/>
          <p:cNvSpPr>
            <a:spLocks noGrp="1"/>
          </p:cNvSpPr>
          <p:nvPr>
            <p:ph idx="1"/>
          </p:nvPr>
        </p:nvSpPr>
        <p:spPr/>
        <p:txBody>
          <a:bodyPr/>
          <a:lstStyle/>
          <a:p>
            <a:pPr eaLnBrk="1" hangingPunct="1"/>
            <a:endParaRPr lang="en-NZ" smtClean="0"/>
          </a:p>
          <a:p>
            <a:pPr eaLnBrk="1" hangingPunct="1"/>
            <a:r>
              <a:rPr lang="en-NZ" smtClean="0"/>
              <a:t>Mostly long term clients with </a:t>
            </a:r>
          </a:p>
          <a:p>
            <a:pPr eaLnBrk="1" hangingPunct="1">
              <a:buFont typeface="Wingdings 2" pitchFamily="18" charset="2"/>
              <a:buNone/>
            </a:pPr>
            <a:r>
              <a:rPr lang="en-NZ" smtClean="0"/>
              <a:t>	claims lasting more than 5 years.</a:t>
            </a:r>
          </a:p>
          <a:p>
            <a:pPr eaLnBrk="1" hangingPunct="1">
              <a:buFont typeface="Wingdings 2" pitchFamily="18" charset="2"/>
              <a:buNone/>
            </a:pPr>
            <a:endParaRPr lang="en-NZ" smtClean="0"/>
          </a:p>
          <a:p>
            <a:pPr eaLnBrk="1" hangingPunct="1"/>
            <a:r>
              <a:rPr lang="en-NZ" smtClean="0"/>
              <a:t>Clients’ files were reviewed by an assessor often without any input from the person, their employer or their treatment providers.</a:t>
            </a:r>
          </a:p>
          <a:p>
            <a:pPr eaLnBrk="1" hangingPunct="1"/>
            <a:endParaRPr lang="en-NZ" smtClean="0"/>
          </a:p>
          <a:p>
            <a:pPr eaLnBrk="1" hangingPunct="1"/>
            <a:r>
              <a:rPr lang="en-NZ" smtClean="0"/>
              <a:t>Most were subsequently exited from ACC</a:t>
            </a:r>
          </a:p>
        </p:txBody>
      </p:sp>
      <p:pic>
        <p:nvPicPr>
          <p:cNvPr id="23556" name="Picture 5" descr="C:\Users\Deez\AppData\Local\Microsoft\Windows\Temporary Internet Files\Content.IE5\2H1IV2PY\MP910220868[1].jpg"/>
          <p:cNvPicPr>
            <a:picLocks noChangeAspect="1" noChangeArrowheads="1"/>
          </p:cNvPicPr>
          <p:nvPr/>
        </p:nvPicPr>
        <p:blipFill>
          <a:blip r:embed="rId2" cstate="print"/>
          <a:srcRect/>
          <a:stretch>
            <a:fillRect/>
          </a:stretch>
        </p:blipFill>
        <p:spPr bwMode="auto">
          <a:xfrm>
            <a:off x="6588125" y="981075"/>
            <a:ext cx="1905000" cy="28527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NZ" smtClean="0"/>
              <a:t>The Survey</a:t>
            </a:r>
          </a:p>
        </p:txBody>
      </p:sp>
      <p:sp>
        <p:nvSpPr>
          <p:cNvPr id="6147" name="Content Placeholder 2"/>
          <p:cNvSpPr>
            <a:spLocks noGrp="1"/>
          </p:cNvSpPr>
          <p:nvPr>
            <p:ph idx="1"/>
          </p:nvPr>
        </p:nvSpPr>
        <p:spPr/>
        <p:txBody>
          <a:bodyPr/>
          <a:lstStyle/>
          <a:p>
            <a:pPr eaLnBrk="1" hangingPunct="1"/>
            <a:r>
              <a:rPr lang="en-NZ" smtClean="0"/>
              <a:t>Completed by 713 people between July-October 2012</a:t>
            </a:r>
          </a:p>
          <a:p>
            <a:pPr eaLnBrk="1" hangingPunct="1"/>
            <a:endParaRPr lang="en-NZ" smtClean="0"/>
          </a:p>
          <a:p>
            <a:pPr eaLnBrk="1" hangingPunct="1"/>
            <a:r>
              <a:rPr lang="en-NZ" smtClean="0"/>
              <a:t>91% were either current or previous clients of ACC</a:t>
            </a:r>
          </a:p>
          <a:p>
            <a:pPr eaLnBrk="1" hangingPunct="1"/>
            <a:endParaRPr lang="en-NZ" smtClean="0"/>
          </a:p>
          <a:p>
            <a:pPr eaLnBrk="1" hangingPunct="1"/>
            <a:r>
              <a:rPr lang="en-NZ" smtClean="0"/>
              <a:t> ‘Other’ category included carers, family </a:t>
            </a:r>
          </a:p>
          <a:p>
            <a:pPr eaLnBrk="1" hangingPunct="1">
              <a:buFont typeface="Wingdings 2" pitchFamily="18" charset="2"/>
              <a:buNone/>
            </a:pPr>
            <a:r>
              <a:rPr lang="en-NZ" smtClean="0"/>
              <a:t>members, and treatment providers</a:t>
            </a:r>
          </a:p>
          <a:p>
            <a:pPr eaLnBrk="1" hangingPunct="1">
              <a:buFont typeface="Wingdings 2" pitchFamily="18" charset="2"/>
              <a:buNone/>
            </a:pPr>
            <a:endParaRPr lang="en-NZ" smtClean="0"/>
          </a:p>
        </p:txBody>
      </p:sp>
      <p:pic>
        <p:nvPicPr>
          <p:cNvPr id="6148" name="Picture 4" descr="C:\Users\Deez\AppData\Local\Microsoft\Windows\Temporary Internet Files\Content.IE5\TSVF46MN\MP900341934[1].jpg"/>
          <p:cNvPicPr>
            <a:picLocks noChangeAspect="1" noChangeArrowheads="1"/>
          </p:cNvPicPr>
          <p:nvPr/>
        </p:nvPicPr>
        <p:blipFill>
          <a:blip r:embed="rId2" cstate="print"/>
          <a:srcRect/>
          <a:stretch>
            <a:fillRect/>
          </a:stretch>
        </p:blipFill>
        <p:spPr bwMode="auto">
          <a:xfrm>
            <a:off x="6659563" y="3789363"/>
            <a:ext cx="2003425" cy="2808287"/>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NZ" dirty="0" smtClean="0"/>
              <a:t>So what has happened to these people?</a:t>
            </a:r>
            <a:endParaRPr lang="en-NZ" dirty="0"/>
          </a:p>
        </p:txBody>
      </p:sp>
      <p:sp>
        <p:nvSpPr>
          <p:cNvPr id="3" name="Content Placeholder 2"/>
          <p:cNvSpPr>
            <a:spLocks noGrp="1"/>
          </p:cNvSpPr>
          <p:nvPr>
            <p:ph idx="1"/>
          </p:nvPr>
        </p:nvSpPr>
        <p:spPr/>
        <p:txBody>
          <a:bodyPr>
            <a:normAutofit/>
          </a:bodyPr>
          <a:lstStyle/>
          <a:p>
            <a:pPr marL="274320" lvl="1" indent="-274320" eaLnBrk="1" fontAlgn="auto" hangingPunct="1">
              <a:spcAft>
                <a:spcPts val="0"/>
              </a:spcAft>
              <a:buClr>
                <a:schemeClr val="accent3"/>
              </a:buClr>
              <a:buSzPct val="95000"/>
              <a:buFont typeface="Wingdings 2"/>
              <a:buNone/>
              <a:defRPr/>
            </a:pPr>
            <a:endParaRPr lang="en-GB" dirty="0" smtClean="0"/>
          </a:p>
          <a:p>
            <a:pPr marL="274320" lvl="1" indent="-274320" eaLnBrk="1" fontAlgn="auto" hangingPunct="1">
              <a:spcAft>
                <a:spcPts val="0"/>
              </a:spcAft>
              <a:buClr>
                <a:schemeClr val="accent3"/>
              </a:buClr>
              <a:buSzPct val="95000"/>
              <a:buFont typeface="Wingdings 2"/>
              <a:buChar char=""/>
              <a:defRPr/>
            </a:pPr>
            <a:r>
              <a:rPr lang="en-GB" sz="2800" dirty="0" smtClean="0"/>
              <a:t>25% of people who lost their entitlement to weekly compensation were working, at least in some capacity. </a:t>
            </a:r>
          </a:p>
          <a:p>
            <a:pPr marL="274320" lvl="1" indent="-274320" eaLnBrk="1" fontAlgn="auto" hangingPunct="1">
              <a:spcAft>
                <a:spcPts val="0"/>
              </a:spcAft>
              <a:buClr>
                <a:schemeClr val="accent3"/>
              </a:buClr>
              <a:buSzPct val="95000"/>
              <a:buFont typeface="Wingdings 2"/>
              <a:buNone/>
              <a:defRPr/>
            </a:pPr>
            <a:r>
              <a:rPr lang="en-GB" sz="2800" b="1" dirty="0" smtClean="0"/>
              <a:t>However, of those -  </a:t>
            </a:r>
          </a:p>
          <a:p>
            <a:pPr marL="274320" lvl="1" indent="-274320" eaLnBrk="1" fontAlgn="auto" hangingPunct="1">
              <a:spcAft>
                <a:spcPts val="0"/>
              </a:spcAft>
              <a:buClr>
                <a:schemeClr val="accent3"/>
              </a:buClr>
              <a:buSzPct val="95000"/>
              <a:buFont typeface="Wingdings 2"/>
              <a:buNone/>
              <a:defRPr/>
            </a:pPr>
            <a:endParaRPr lang="en-GB" sz="2800" b="1" dirty="0" smtClean="0"/>
          </a:p>
          <a:p>
            <a:pPr marL="274320" lvl="1" indent="-274320" eaLnBrk="1" fontAlgn="auto" hangingPunct="1">
              <a:spcAft>
                <a:spcPts val="0"/>
              </a:spcAft>
              <a:buClr>
                <a:schemeClr val="accent3"/>
              </a:buClr>
              <a:buSzPct val="95000"/>
              <a:buFont typeface="Wingdings 2"/>
              <a:buChar char=""/>
              <a:defRPr/>
            </a:pPr>
            <a:r>
              <a:rPr lang="en-GB" sz="2800" dirty="0" smtClean="0"/>
              <a:t>75% were working less than 30 hours per week (the current threshold for Vocational Independence)</a:t>
            </a:r>
            <a:endParaRPr lang="en-NZ" sz="2800" dirty="0" smtClean="0"/>
          </a:p>
          <a:p>
            <a:pPr marL="274320" indent="-274320" eaLnBrk="1" fontAlgn="auto" hangingPunct="1">
              <a:spcAft>
                <a:spcPts val="0"/>
              </a:spcAft>
              <a:buClr>
                <a:schemeClr val="accent3"/>
              </a:buClr>
              <a:buFont typeface="Wingdings 2"/>
              <a:buChar char=""/>
              <a:defRPr/>
            </a:pPr>
            <a:endParaRPr lang="en-NZ"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marL="1096645" lvl="4" indent="-274320" eaLnBrk="1" fontAlgn="auto" hangingPunct="1">
              <a:spcAft>
                <a:spcPts val="0"/>
              </a:spcAft>
              <a:buClr>
                <a:schemeClr val="accent3"/>
              </a:buClr>
              <a:buSzPct val="95000"/>
              <a:buFont typeface="Wingdings 2" pitchFamily="18" charset="2"/>
              <a:buNone/>
              <a:defRPr/>
            </a:pPr>
            <a:r>
              <a:rPr lang="en-GB" dirty="0" smtClean="0"/>
              <a:t>                   </a:t>
            </a:r>
          </a:p>
          <a:p>
            <a:pPr marL="1096645" lvl="4" indent="-274320" eaLnBrk="1" fontAlgn="auto" hangingPunct="1">
              <a:spcAft>
                <a:spcPts val="0"/>
              </a:spcAft>
              <a:buClr>
                <a:schemeClr val="accent3"/>
              </a:buClr>
              <a:buSzPct val="95000"/>
              <a:buFont typeface="Wingdings 2" pitchFamily="18" charset="2"/>
              <a:buNone/>
              <a:defRPr/>
            </a:pPr>
            <a:endParaRPr lang="en-GB" sz="2400" dirty="0" smtClean="0"/>
          </a:p>
          <a:p>
            <a:pPr marL="1096645" lvl="4" indent="-274320" eaLnBrk="1" fontAlgn="auto" hangingPunct="1">
              <a:spcAft>
                <a:spcPts val="0"/>
              </a:spcAft>
              <a:buClr>
                <a:schemeClr val="accent3"/>
              </a:buClr>
              <a:buSzPct val="95000"/>
              <a:buFont typeface="Wingdings 2" pitchFamily="18" charset="2"/>
              <a:buNone/>
              <a:defRPr/>
            </a:pPr>
            <a:endParaRPr lang="en-GB" sz="2400" dirty="0" smtClean="0"/>
          </a:p>
          <a:p>
            <a:pPr marL="1096645" lvl="4" indent="-274320" eaLnBrk="1" fontAlgn="auto" hangingPunct="1">
              <a:spcAft>
                <a:spcPts val="0"/>
              </a:spcAft>
              <a:buClr>
                <a:schemeClr val="accent3"/>
              </a:buClr>
              <a:buSzPct val="95000"/>
              <a:buFont typeface="Wingdings 2" pitchFamily="18" charset="2"/>
              <a:buNone/>
              <a:defRPr/>
            </a:pPr>
            <a:r>
              <a:rPr lang="en-GB" sz="2400" dirty="0" smtClean="0"/>
              <a:t>Over 75% of people who had lost entitlement to weekly compensation were not working at the time of the  survey.</a:t>
            </a:r>
            <a:endParaRPr lang="en-NZ" dirty="0" smtClean="0"/>
          </a:p>
          <a:p>
            <a:pPr marL="640080" lvl="1" indent="-246888" eaLnBrk="1" fontAlgn="auto" hangingPunct="1">
              <a:spcAft>
                <a:spcPts val="0"/>
              </a:spcAft>
              <a:buFont typeface="Wingdings 2"/>
              <a:buChar char=""/>
              <a:defRPr/>
            </a:pPr>
            <a:endParaRPr lang="en-GB" dirty="0" smtClean="0"/>
          </a:p>
          <a:p>
            <a:pPr marL="640080" lvl="1" indent="-246888" eaLnBrk="1" fontAlgn="auto" hangingPunct="1">
              <a:spcAft>
                <a:spcPts val="0"/>
              </a:spcAft>
              <a:buFont typeface="Wingdings 2"/>
              <a:buChar char=""/>
              <a:defRPr/>
            </a:pPr>
            <a:r>
              <a:rPr lang="en-GB" dirty="0" smtClean="0"/>
              <a:t>Half  of these people were not entitled to WINZ payments for reasons such as their partner was working and therefore do not show up on the data kept by Ministry of Social Development about reasons for claiming a WINZ benefit ( </a:t>
            </a:r>
            <a:r>
              <a:rPr lang="en-GB" dirty="0" err="1" smtClean="0"/>
              <a:t>ie</a:t>
            </a:r>
            <a:r>
              <a:rPr lang="en-GB" dirty="0" smtClean="0"/>
              <a:t> ACC compensation ceased).</a:t>
            </a:r>
            <a:endParaRPr lang="en-NZ" sz="2800" dirty="0" smtClean="0"/>
          </a:p>
          <a:p>
            <a:pPr marL="274320" indent="-274320" eaLnBrk="1" fontAlgn="auto" hangingPunct="1">
              <a:spcAft>
                <a:spcPts val="0"/>
              </a:spcAft>
              <a:buClr>
                <a:schemeClr val="accent3"/>
              </a:buClr>
              <a:buFont typeface="Wingdings 2"/>
              <a:buChar char=""/>
              <a:defRPr/>
            </a:pPr>
            <a:endParaRPr lang="en-NZ" dirty="0"/>
          </a:p>
        </p:txBody>
      </p:sp>
      <p:pic>
        <p:nvPicPr>
          <p:cNvPr id="25603" name="Picture 3" descr="C:\Users\Deez\AppData\Local\Microsoft\Windows\Temporary Internet Files\Content.IE5\Y7MD5LMR\MP900443296[1].jpg"/>
          <p:cNvPicPr>
            <a:picLocks noChangeAspect="1" noChangeArrowheads="1"/>
          </p:cNvPicPr>
          <p:nvPr/>
        </p:nvPicPr>
        <p:blipFill>
          <a:blip r:embed="rId2" cstate="print"/>
          <a:srcRect/>
          <a:stretch>
            <a:fillRect/>
          </a:stretch>
        </p:blipFill>
        <p:spPr bwMode="auto">
          <a:xfrm>
            <a:off x="2627313" y="549275"/>
            <a:ext cx="3816350" cy="25288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5"/>
          <p:cNvSpPr>
            <a:spLocks noGrp="1"/>
          </p:cNvSpPr>
          <p:nvPr>
            <p:ph type="body" idx="2"/>
          </p:nvPr>
        </p:nvSpPr>
        <p:spPr>
          <a:xfrm>
            <a:off x="0" y="765175"/>
            <a:ext cx="3429000" cy="5483225"/>
          </a:xfrm>
        </p:spPr>
        <p:txBody>
          <a:bodyPr/>
          <a:lstStyle/>
          <a:p>
            <a:pPr lvl="1" eaLnBrk="1" hangingPunct="1"/>
            <a:r>
              <a:rPr lang="en-GB" sz="2400" smtClean="0"/>
              <a:t>The other half of these people received WINZ assistance. </a:t>
            </a:r>
          </a:p>
          <a:p>
            <a:pPr lvl="1" eaLnBrk="1" hangingPunct="1"/>
            <a:endParaRPr lang="en-GB" smtClean="0"/>
          </a:p>
          <a:p>
            <a:pPr lvl="1" eaLnBrk="1" hangingPunct="1"/>
            <a:r>
              <a:rPr lang="en-GB" sz="2000" smtClean="0"/>
              <a:t>Most of them however, don’t receive the unemployment benefit because they were certified by a designated doctor as either:</a:t>
            </a:r>
          </a:p>
          <a:p>
            <a:pPr lvl="1" eaLnBrk="1" hangingPunct="1">
              <a:buFont typeface="Arial" charset="0"/>
              <a:buChar char="•"/>
            </a:pPr>
            <a:r>
              <a:rPr lang="en-GB" sz="2000" smtClean="0"/>
              <a:t>Unable to work (Invalids benefit) or, </a:t>
            </a:r>
          </a:p>
          <a:p>
            <a:pPr lvl="1" eaLnBrk="1" hangingPunct="1">
              <a:buFont typeface="Arial" charset="0"/>
              <a:buChar char="•"/>
            </a:pPr>
            <a:r>
              <a:rPr lang="en-GB" sz="2000" smtClean="0"/>
              <a:t>Having limited capacity to work (Sickness benefit)</a:t>
            </a:r>
            <a:endParaRPr lang="en-NZ" sz="2000" smtClean="0"/>
          </a:p>
          <a:p>
            <a:pPr eaLnBrk="1" hangingPunct="1"/>
            <a:endParaRPr lang="en-NZ" smtClean="0"/>
          </a:p>
        </p:txBody>
      </p:sp>
      <p:pic>
        <p:nvPicPr>
          <p:cNvPr id="26627" name="Picture 2"/>
          <p:cNvPicPr>
            <a:picLocks noGrp="1" noChangeAspect="1" noChangeArrowheads="1"/>
          </p:cNvPicPr>
          <p:nvPr>
            <p:ph sz="half" idx="1"/>
          </p:nvPr>
        </p:nvPicPr>
        <p:blipFill>
          <a:blip r:embed="rId2" cstate="print"/>
          <a:srcRect/>
          <a:stretch>
            <a:fillRect/>
          </a:stretch>
        </p:blipFill>
        <p:spPr>
          <a:xfrm>
            <a:off x="3575050" y="1876425"/>
            <a:ext cx="5111750" cy="41719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5"/>
          <p:cNvSpPr>
            <a:spLocks noGrp="1"/>
          </p:cNvSpPr>
          <p:nvPr>
            <p:ph idx="1"/>
          </p:nvPr>
        </p:nvSpPr>
        <p:spPr>
          <a:xfrm>
            <a:off x="468313" y="1052513"/>
            <a:ext cx="8229600" cy="5545137"/>
          </a:xfrm>
        </p:spPr>
        <p:txBody>
          <a:bodyPr/>
          <a:lstStyle/>
          <a:p>
            <a:pPr eaLnBrk="1" hangingPunct="1"/>
            <a:r>
              <a:rPr lang="en-GB" i="1" smtClean="0"/>
              <a:t>“ACC also do a great job acting as a gate keeper for the amount of people receiving entitlements and essentially act as a conveyor belt for long-term claimants who are unable to work, to the front door of their local WINZ office”</a:t>
            </a:r>
          </a:p>
          <a:p>
            <a:pPr eaLnBrk="1" hangingPunct="1"/>
            <a:endParaRPr lang="en-GB" i="1" smtClean="0"/>
          </a:p>
          <a:p>
            <a:pPr eaLnBrk="1" hangingPunct="1">
              <a:buFont typeface="Wingdings 2" pitchFamily="18" charset="2"/>
              <a:buNone/>
            </a:pPr>
            <a:endParaRPr lang="en-GB" i="1" smtClean="0"/>
          </a:p>
          <a:p>
            <a:pPr eaLnBrk="1" hangingPunct="1"/>
            <a:r>
              <a:rPr lang="en-GB" i="1" smtClean="0"/>
              <a:t>“I still suffer majorly from my injury, </a:t>
            </a:r>
          </a:p>
          <a:p>
            <a:pPr eaLnBrk="1" hangingPunct="1">
              <a:buFont typeface="Wingdings 2" pitchFamily="18" charset="2"/>
              <a:buNone/>
            </a:pPr>
            <a:r>
              <a:rPr lang="en-GB" i="1" smtClean="0"/>
              <a:t>	still can not work and all they did is get</a:t>
            </a:r>
          </a:p>
          <a:p>
            <a:pPr eaLnBrk="1" hangingPunct="1">
              <a:buFont typeface="Wingdings 2" pitchFamily="18" charset="2"/>
              <a:buNone/>
            </a:pPr>
            <a:r>
              <a:rPr lang="en-GB" i="1" smtClean="0"/>
              <a:t>	 me off ACC and onto WINZ Sickness </a:t>
            </a:r>
          </a:p>
          <a:p>
            <a:pPr eaLnBrk="1" hangingPunct="1">
              <a:buFont typeface="Wingdings 2" pitchFamily="18" charset="2"/>
              <a:buNone/>
            </a:pPr>
            <a:r>
              <a:rPr lang="en-GB" i="1" smtClean="0"/>
              <a:t>	benefit”</a:t>
            </a:r>
            <a:endParaRPr lang="en-NZ" i="1" smtClean="0"/>
          </a:p>
        </p:txBody>
      </p:sp>
      <p:pic>
        <p:nvPicPr>
          <p:cNvPr id="27651" name="Picture 4" descr="C:\Users\Deez\AppData\Local\Microsoft\Windows\Temporary Internet Files\Content.IE5\AHJWDQ0T\MP900227499[1].jpg"/>
          <p:cNvPicPr>
            <a:picLocks noChangeAspect="1" noChangeArrowheads="1"/>
          </p:cNvPicPr>
          <p:nvPr/>
        </p:nvPicPr>
        <p:blipFill>
          <a:blip r:embed="rId2" cstate="print"/>
          <a:srcRect/>
          <a:stretch>
            <a:fillRect/>
          </a:stretch>
        </p:blipFill>
        <p:spPr bwMode="auto">
          <a:xfrm>
            <a:off x="6372225" y="2924175"/>
            <a:ext cx="1928813" cy="290036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457200" y="704850"/>
            <a:ext cx="8229600" cy="1143000"/>
          </a:xfrm>
        </p:spPr>
        <p:txBody>
          <a:bodyPr/>
          <a:lstStyle/>
          <a:p>
            <a:pPr algn="ctr" eaLnBrk="1" hangingPunct="1"/>
            <a:r>
              <a:rPr lang="en-NZ" smtClean="0"/>
              <a:t>ACC Data</a:t>
            </a:r>
          </a:p>
        </p:txBody>
      </p:sp>
      <p:sp>
        <p:nvSpPr>
          <p:cNvPr id="28675" name="Content Placeholder 5"/>
          <p:cNvSpPr>
            <a:spLocks noGrp="1"/>
          </p:cNvSpPr>
          <p:nvPr>
            <p:ph sz="half" idx="1"/>
          </p:nvPr>
        </p:nvSpPr>
        <p:spPr>
          <a:xfrm>
            <a:off x="457200" y="1920875"/>
            <a:ext cx="4038600" cy="3092450"/>
          </a:xfrm>
        </p:spPr>
        <p:txBody>
          <a:bodyPr/>
          <a:lstStyle/>
          <a:p>
            <a:pPr algn="ctr" eaLnBrk="1" hangingPunct="1">
              <a:buFont typeface="Wingdings 2" pitchFamily="18" charset="2"/>
              <a:buNone/>
            </a:pPr>
            <a:r>
              <a:rPr lang="en-NZ" b="1" smtClean="0"/>
              <a:t>“Return to work”</a:t>
            </a:r>
          </a:p>
          <a:p>
            <a:pPr eaLnBrk="1" hangingPunct="1"/>
            <a:r>
              <a:rPr lang="en-NZ" smtClean="0"/>
              <a:t>Measures the proportion of workers who are in employment at the point they stop receiving support from the Scheme.</a:t>
            </a:r>
          </a:p>
        </p:txBody>
      </p:sp>
      <p:sp>
        <p:nvSpPr>
          <p:cNvPr id="28676" name="Content Placeholder 6"/>
          <p:cNvSpPr>
            <a:spLocks noGrp="1"/>
          </p:cNvSpPr>
          <p:nvPr>
            <p:ph sz="half" idx="2"/>
          </p:nvPr>
        </p:nvSpPr>
        <p:spPr>
          <a:xfrm>
            <a:off x="4648200" y="1916113"/>
            <a:ext cx="4171950" cy="2952750"/>
          </a:xfrm>
        </p:spPr>
        <p:txBody>
          <a:bodyPr/>
          <a:lstStyle/>
          <a:p>
            <a:pPr eaLnBrk="1" hangingPunct="1">
              <a:buFont typeface="Wingdings 2" pitchFamily="18" charset="2"/>
              <a:buNone/>
            </a:pPr>
            <a:r>
              <a:rPr lang="en-NZ" b="1" smtClean="0"/>
              <a:t>“Durable return to work”</a:t>
            </a:r>
          </a:p>
          <a:p>
            <a:pPr eaLnBrk="1" hangingPunct="1"/>
            <a:r>
              <a:rPr lang="en-NZ" smtClean="0"/>
              <a:t>Measures the proportion of workers who are in employment at the time the survey is conducted</a:t>
            </a:r>
          </a:p>
        </p:txBody>
      </p:sp>
      <p:sp>
        <p:nvSpPr>
          <p:cNvPr id="9" name="TextBox 8"/>
          <p:cNvSpPr txBox="1"/>
          <p:nvPr/>
        </p:nvSpPr>
        <p:spPr>
          <a:xfrm>
            <a:off x="684213" y="5157788"/>
            <a:ext cx="7704137" cy="1200150"/>
          </a:xfrm>
          <a:prstGeom prst="rect">
            <a:avLst/>
          </a:prstGeom>
          <a:noFill/>
          <a:ln w="57150">
            <a:solidFill>
              <a:schemeClr val="accent1">
                <a:lumMod val="75000"/>
              </a:schemeClr>
            </a:solidFill>
          </a:ln>
        </p:spPr>
        <p:txBody>
          <a:bodyPr>
            <a:spAutoFit/>
          </a:bodyPr>
          <a:lstStyle/>
          <a:p>
            <a:pPr fontAlgn="auto">
              <a:spcBef>
                <a:spcPts val="0"/>
              </a:spcBef>
              <a:spcAft>
                <a:spcPts val="0"/>
              </a:spcAft>
              <a:defRPr/>
            </a:pPr>
            <a:r>
              <a:rPr lang="en-GB" sz="2400" b="1" dirty="0">
                <a:latin typeface="+mn-lt"/>
                <a:cs typeface="+mn-cs"/>
              </a:rPr>
              <a:t>These ACC statistics do not identify what happens to long term injured clients after they stop receiving ACC weekly compensation.</a:t>
            </a:r>
            <a:endParaRPr lang="en-NZ" sz="2400" b="1" dirty="0">
              <a:latin typeface="+mn-lt"/>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981075"/>
            <a:ext cx="9144000" cy="706438"/>
          </a:xfrm>
        </p:spPr>
        <p:txBody>
          <a:bodyPr/>
          <a:lstStyle/>
          <a:p>
            <a:pPr algn="ctr" eaLnBrk="1" hangingPunct="1"/>
            <a:r>
              <a:rPr lang="en-NZ" sz="4000" smtClean="0"/>
              <a:t>Prospective Outcomes of Injury Study </a:t>
            </a:r>
            <a:br>
              <a:rPr lang="en-NZ" sz="4000" smtClean="0"/>
            </a:br>
            <a:r>
              <a:rPr lang="en-NZ" sz="4000" smtClean="0"/>
              <a:t>(POIS)</a:t>
            </a:r>
          </a:p>
        </p:txBody>
      </p:sp>
      <p:sp>
        <p:nvSpPr>
          <p:cNvPr id="29699" name="Content Placeholder 2"/>
          <p:cNvSpPr>
            <a:spLocks noGrp="1"/>
          </p:cNvSpPr>
          <p:nvPr>
            <p:ph idx="1"/>
          </p:nvPr>
        </p:nvSpPr>
        <p:spPr>
          <a:xfrm>
            <a:off x="323850" y="1484313"/>
            <a:ext cx="8569325" cy="4389437"/>
          </a:xfrm>
        </p:spPr>
        <p:txBody>
          <a:bodyPr/>
          <a:lstStyle/>
          <a:p>
            <a:pPr marL="0" indent="0" eaLnBrk="1" hangingPunct="1">
              <a:buFont typeface="Wingdings 2" pitchFamily="18" charset="2"/>
              <a:buNone/>
              <a:defRPr/>
            </a:pPr>
            <a:endParaRPr lang="en-NZ" dirty="0" smtClean="0"/>
          </a:p>
          <a:p>
            <a:pPr eaLnBrk="1" hangingPunct="1">
              <a:defRPr/>
            </a:pPr>
            <a:r>
              <a:rPr lang="en-NZ" dirty="0" smtClean="0"/>
              <a:t>Injury Prevention Research Unit, Dunedin School of Medicine, University of Otago</a:t>
            </a:r>
          </a:p>
          <a:p>
            <a:pPr eaLnBrk="1" hangingPunct="1">
              <a:defRPr/>
            </a:pPr>
            <a:endParaRPr lang="en-NZ" dirty="0" smtClean="0"/>
          </a:p>
          <a:p>
            <a:pPr eaLnBrk="1" hangingPunct="1">
              <a:defRPr/>
            </a:pPr>
            <a:r>
              <a:rPr lang="en-NZ" dirty="0" smtClean="0"/>
              <a:t>Funded by the Health Research Council (2007-2013) with co-funding from ACC (2007-2010)</a:t>
            </a:r>
          </a:p>
          <a:p>
            <a:pPr eaLnBrk="1" hangingPunct="1">
              <a:defRPr/>
            </a:pPr>
            <a:endParaRPr lang="en-NZ" dirty="0" smtClean="0"/>
          </a:p>
          <a:p>
            <a:pPr eaLnBrk="1" hangingPunct="1">
              <a:defRPr/>
            </a:pPr>
            <a:r>
              <a:rPr lang="en-NZ" dirty="0" smtClean="0"/>
              <a:t> Little understanding of outcomes for people </a:t>
            </a:r>
            <a:r>
              <a:rPr lang="en-NZ" i="1" dirty="0" smtClean="0"/>
              <a:t>after</a:t>
            </a:r>
            <a:r>
              <a:rPr lang="en-NZ" dirty="0" smtClean="0"/>
              <a:t> injury</a:t>
            </a:r>
          </a:p>
          <a:p>
            <a:pPr eaLnBrk="1" hangingPunct="1">
              <a:defRPr/>
            </a:pPr>
            <a:endParaRPr lang="en-NZ" dirty="0" smtClean="0"/>
          </a:p>
          <a:p>
            <a:pPr eaLnBrk="1" hangingPunct="1">
              <a:defRPr/>
            </a:pPr>
            <a:r>
              <a:rPr lang="en-NZ" b="1" dirty="0" smtClean="0"/>
              <a:t>Aim:</a:t>
            </a:r>
            <a:r>
              <a:rPr lang="en-NZ" dirty="0" smtClean="0"/>
              <a:t> </a:t>
            </a:r>
            <a:r>
              <a:rPr lang="en-NZ" b="1" dirty="0" smtClean="0"/>
              <a:t>To identify factors associated with outcomes for injured New Zealanders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95288" y="549275"/>
            <a:ext cx="8229600" cy="1143000"/>
          </a:xfrm>
        </p:spPr>
        <p:txBody>
          <a:bodyPr/>
          <a:lstStyle/>
          <a:p>
            <a:pPr eaLnBrk="1" hangingPunct="1"/>
            <a:r>
              <a:rPr lang="en-NZ" smtClean="0"/>
              <a:t>What we did:</a:t>
            </a:r>
          </a:p>
        </p:txBody>
      </p:sp>
      <p:pic>
        <p:nvPicPr>
          <p:cNvPr id="30723" name="Picture 2" descr="http://acaciabaycharters.co.nz/yahoo_site_admin2/assets/images/NZ_map.133221410_std.gif"/>
          <p:cNvPicPr>
            <a:picLocks noChangeAspect="1" noChangeArrowheads="1"/>
          </p:cNvPicPr>
          <p:nvPr/>
        </p:nvPicPr>
        <p:blipFill>
          <a:blip r:embed="rId2" cstate="print"/>
          <a:srcRect/>
          <a:stretch>
            <a:fillRect/>
          </a:stretch>
        </p:blipFill>
        <p:spPr bwMode="auto">
          <a:xfrm>
            <a:off x="5441950" y="2852738"/>
            <a:ext cx="3692525" cy="3692525"/>
          </a:xfrm>
          <a:prstGeom prst="rect">
            <a:avLst/>
          </a:prstGeom>
          <a:noFill/>
          <a:ln w="9525">
            <a:noFill/>
            <a:miter lim="800000"/>
            <a:headEnd/>
            <a:tailEnd/>
          </a:ln>
        </p:spPr>
      </p:pic>
      <p:sp>
        <p:nvSpPr>
          <p:cNvPr id="30724" name="Content Placeholder 5"/>
          <p:cNvSpPr>
            <a:spLocks noGrp="1"/>
          </p:cNvSpPr>
          <p:nvPr>
            <p:ph idx="1"/>
          </p:nvPr>
        </p:nvSpPr>
        <p:spPr>
          <a:xfrm>
            <a:off x="250825" y="1935163"/>
            <a:ext cx="8435975" cy="4389437"/>
          </a:xfrm>
        </p:spPr>
        <p:txBody>
          <a:bodyPr/>
          <a:lstStyle/>
          <a:p>
            <a:pPr eaLnBrk="1" hangingPunct="1"/>
            <a:r>
              <a:rPr lang="en-NZ" smtClean="0"/>
              <a:t>2856 New Zealanders (18-64 years)</a:t>
            </a:r>
          </a:p>
          <a:p>
            <a:pPr eaLnBrk="1" hangingPunct="1"/>
            <a:endParaRPr lang="en-NZ" smtClean="0"/>
          </a:p>
          <a:p>
            <a:pPr eaLnBrk="1" hangingPunct="1"/>
            <a:r>
              <a:rPr lang="en-NZ" smtClean="0"/>
              <a:t>20% Māori participants (n=566)</a:t>
            </a:r>
          </a:p>
          <a:p>
            <a:pPr eaLnBrk="1" hangingPunct="1"/>
            <a:endParaRPr lang="en-NZ" smtClean="0"/>
          </a:p>
          <a:p>
            <a:pPr eaLnBrk="1" hangingPunct="1"/>
            <a:r>
              <a:rPr lang="en-NZ" smtClean="0"/>
              <a:t>Via entitlement claims register</a:t>
            </a:r>
          </a:p>
          <a:p>
            <a:pPr eaLnBrk="1" hangingPunct="1"/>
            <a:endParaRPr lang="en-NZ" smtClean="0"/>
          </a:p>
          <a:p>
            <a:pPr eaLnBrk="1" hangingPunct="1"/>
            <a:r>
              <a:rPr lang="en-NZ" smtClean="0"/>
              <a:t>Over 24 months; 4 interviews</a:t>
            </a:r>
          </a:p>
          <a:p>
            <a:pPr eaLnBrk="1" hangingPunct="1"/>
            <a:endParaRPr lang="en-NZ" smtClean="0"/>
          </a:p>
          <a:p>
            <a:pPr eaLnBrk="1" hangingPunct="1"/>
            <a:r>
              <a:rPr lang="en-NZ" smtClean="0"/>
              <a:t>Snapshot of provisional results</a:t>
            </a:r>
          </a:p>
          <a:p>
            <a:pPr eaLnBrk="1" hangingPunct="1"/>
            <a:endParaRPr lang="en-NZ" smtClean="0"/>
          </a:p>
          <a:p>
            <a:pPr eaLnBrk="1" hangingPunct="1"/>
            <a:endParaRPr lang="en-NZ" smtClean="0"/>
          </a:p>
        </p:txBody>
      </p:sp>
      <p:sp>
        <p:nvSpPr>
          <p:cNvPr id="7" name="Oval 6"/>
          <p:cNvSpPr/>
          <p:nvPr/>
        </p:nvSpPr>
        <p:spPr>
          <a:xfrm>
            <a:off x="7451725" y="3467100"/>
            <a:ext cx="2889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9" name="Oval 8"/>
          <p:cNvSpPr/>
          <p:nvPr/>
        </p:nvSpPr>
        <p:spPr>
          <a:xfrm>
            <a:off x="7451725" y="3602038"/>
            <a:ext cx="288925" cy="215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0" name="Oval 9"/>
          <p:cNvSpPr/>
          <p:nvPr/>
        </p:nvSpPr>
        <p:spPr>
          <a:xfrm>
            <a:off x="7812088" y="3757613"/>
            <a:ext cx="288925" cy="2174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1" name="Oval 10"/>
          <p:cNvSpPr/>
          <p:nvPr/>
        </p:nvSpPr>
        <p:spPr>
          <a:xfrm>
            <a:off x="6426200" y="5732463"/>
            <a:ext cx="449263"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
        <p:nvSpPr>
          <p:cNvPr id="12" name="Oval 11"/>
          <p:cNvSpPr/>
          <p:nvPr/>
        </p:nvSpPr>
        <p:spPr>
          <a:xfrm>
            <a:off x="6156325" y="6021388"/>
            <a:ext cx="539750" cy="3603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N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850" y="549275"/>
            <a:ext cx="8640763" cy="708025"/>
          </a:xfrm>
        </p:spPr>
        <p:txBody>
          <a:bodyPr/>
          <a:lstStyle/>
          <a:p>
            <a:pPr eaLnBrk="1" hangingPunct="1"/>
            <a:r>
              <a:rPr lang="en-NZ" sz="4800" smtClean="0"/>
              <a:t>What we found: Work after injury</a:t>
            </a:r>
          </a:p>
        </p:txBody>
      </p:sp>
      <p:sp>
        <p:nvSpPr>
          <p:cNvPr id="6147" name="Content Placeholder 2"/>
          <p:cNvSpPr>
            <a:spLocks noGrp="1"/>
          </p:cNvSpPr>
          <p:nvPr>
            <p:ph idx="1"/>
          </p:nvPr>
        </p:nvSpPr>
        <p:spPr>
          <a:xfrm>
            <a:off x="250825" y="1484313"/>
            <a:ext cx="8893175" cy="4389437"/>
          </a:xfrm>
        </p:spPr>
        <p:txBody>
          <a:bodyPr/>
          <a:lstStyle/>
          <a:p>
            <a:pPr eaLnBrk="1" hangingPunct="1">
              <a:buFont typeface="Wingdings 2" pitchFamily="18" charset="2"/>
              <a:buNone/>
              <a:defRPr/>
            </a:pPr>
            <a:r>
              <a:rPr lang="en-NZ" dirty="0" smtClean="0"/>
              <a:t>Of 2626 people in paid </a:t>
            </a:r>
            <a:r>
              <a:rPr lang="en-NZ" dirty="0"/>
              <a:t>employment before their </a:t>
            </a:r>
            <a:r>
              <a:rPr lang="en-NZ" dirty="0" smtClean="0"/>
              <a:t>injury:</a:t>
            </a:r>
          </a:p>
          <a:p>
            <a:pPr eaLnBrk="1" hangingPunct="1">
              <a:buFont typeface="Wingdings 2" pitchFamily="18" charset="2"/>
              <a:buNone/>
              <a:defRPr/>
            </a:pPr>
            <a:endParaRPr lang="en-NZ" b="1" dirty="0" smtClean="0"/>
          </a:p>
          <a:p>
            <a:pPr eaLnBrk="1" hangingPunct="1">
              <a:defRPr/>
            </a:pPr>
            <a:r>
              <a:rPr lang="en-NZ" dirty="0"/>
              <a:t>3 months after injury:  73% </a:t>
            </a:r>
            <a:r>
              <a:rPr lang="en-NZ" dirty="0" smtClean="0"/>
              <a:t>were back </a:t>
            </a:r>
            <a:r>
              <a:rPr lang="en-NZ" dirty="0"/>
              <a:t>at work</a:t>
            </a:r>
          </a:p>
          <a:p>
            <a:pPr lvl="1" eaLnBrk="1" hangingPunct="1">
              <a:defRPr/>
            </a:pPr>
            <a:r>
              <a:rPr lang="en-US" dirty="0"/>
              <a:t>Of those not back at work – the majority (71%) anticipate recovery to usual work</a:t>
            </a:r>
          </a:p>
          <a:p>
            <a:pPr marL="393700" lvl="1" indent="0" eaLnBrk="1" hangingPunct="1">
              <a:buFont typeface="Wingdings 2" pitchFamily="18" charset="2"/>
              <a:buNone/>
              <a:defRPr/>
            </a:pPr>
            <a:r>
              <a:rPr lang="en-NZ" dirty="0"/>
              <a:t> </a:t>
            </a:r>
          </a:p>
          <a:p>
            <a:pPr eaLnBrk="1" hangingPunct="1">
              <a:defRPr/>
            </a:pPr>
            <a:r>
              <a:rPr lang="en-NZ" dirty="0"/>
              <a:t>12 months after injury: 84% </a:t>
            </a:r>
            <a:r>
              <a:rPr lang="en-NZ" dirty="0" smtClean="0"/>
              <a:t>were back </a:t>
            </a:r>
            <a:r>
              <a:rPr lang="en-NZ" dirty="0"/>
              <a:t>at work</a:t>
            </a:r>
          </a:p>
          <a:p>
            <a:pPr marL="0" indent="0" eaLnBrk="1" hangingPunct="1">
              <a:buFont typeface="Wingdings 2" pitchFamily="18" charset="2"/>
              <a:buNone/>
              <a:defRPr/>
            </a:pPr>
            <a:endParaRPr lang="en-NZ" b="1" dirty="0" smtClean="0"/>
          </a:p>
        </p:txBody>
      </p:sp>
      <p:pic>
        <p:nvPicPr>
          <p:cNvPr id="31748" name="Picture 2" descr="Work and Family"/>
          <p:cNvPicPr>
            <a:picLocks noChangeAspect="1" noChangeArrowheads="1"/>
          </p:cNvPicPr>
          <p:nvPr/>
        </p:nvPicPr>
        <p:blipFill>
          <a:blip r:embed="rId2" cstate="print"/>
          <a:srcRect/>
          <a:stretch>
            <a:fillRect/>
          </a:stretch>
        </p:blipFill>
        <p:spPr bwMode="auto">
          <a:xfrm>
            <a:off x="6156325" y="4741863"/>
            <a:ext cx="2916238" cy="208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23850" y="692150"/>
            <a:ext cx="8640763" cy="708025"/>
          </a:xfrm>
        </p:spPr>
        <p:txBody>
          <a:bodyPr/>
          <a:lstStyle/>
          <a:p>
            <a:pPr eaLnBrk="1" hangingPunct="1"/>
            <a:r>
              <a:rPr lang="en-NZ" sz="4800" smtClean="0"/>
              <a:t>What affected return to work?</a:t>
            </a:r>
          </a:p>
        </p:txBody>
      </p:sp>
      <p:sp>
        <p:nvSpPr>
          <p:cNvPr id="6147" name="Content Placeholder 2"/>
          <p:cNvSpPr>
            <a:spLocks noGrp="1"/>
          </p:cNvSpPr>
          <p:nvPr>
            <p:ph idx="1"/>
          </p:nvPr>
        </p:nvSpPr>
        <p:spPr>
          <a:xfrm>
            <a:off x="250825" y="1916113"/>
            <a:ext cx="8893175" cy="4389437"/>
          </a:xfrm>
        </p:spPr>
        <p:txBody>
          <a:bodyPr/>
          <a:lstStyle/>
          <a:p>
            <a:pPr eaLnBrk="1" hangingPunct="1">
              <a:buFont typeface="Wingdings 2" pitchFamily="18" charset="2"/>
              <a:buNone/>
              <a:defRPr/>
            </a:pPr>
            <a:r>
              <a:rPr lang="en-NZ" b="1" dirty="0" smtClean="0">
                <a:solidFill>
                  <a:schemeClr val="bg2">
                    <a:lumMod val="50000"/>
                  </a:schemeClr>
                </a:solidFill>
              </a:rPr>
              <a:t>Not associated </a:t>
            </a:r>
            <a:r>
              <a:rPr lang="en-NZ" b="1" dirty="0" smtClean="0"/>
              <a:t>with return to work 3-months after injury:</a:t>
            </a:r>
          </a:p>
          <a:p>
            <a:pPr eaLnBrk="1" hangingPunct="1">
              <a:defRPr/>
            </a:pPr>
            <a:r>
              <a:rPr lang="en-NZ" dirty="0" smtClean="0"/>
              <a:t>Age, sex, chronic conditions, general health, psychosocial factors (depression, optimism, self-efficacy)</a:t>
            </a:r>
            <a:endParaRPr lang="en-NZ" b="1" dirty="0" smtClean="0"/>
          </a:p>
          <a:p>
            <a:pPr marL="0" indent="0" eaLnBrk="1" hangingPunct="1">
              <a:buFont typeface="Wingdings 2" pitchFamily="18" charset="2"/>
              <a:buNone/>
              <a:defRPr/>
            </a:pPr>
            <a:endParaRPr lang="en-NZ" b="1" dirty="0" smtClean="0"/>
          </a:p>
          <a:p>
            <a:pPr eaLnBrk="1" hangingPunct="1">
              <a:buFont typeface="Wingdings 2" pitchFamily="18" charset="2"/>
              <a:buNone/>
              <a:defRPr/>
            </a:pPr>
            <a:endParaRPr lang="en-NZ" b="1" dirty="0" smtClean="0">
              <a:solidFill>
                <a:schemeClr val="bg2">
                  <a:lumMod val="50000"/>
                </a:schemeClr>
              </a:solidFill>
            </a:endParaRPr>
          </a:p>
          <a:p>
            <a:pPr eaLnBrk="1" hangingPunct="1">
              <a:buFont typeface="Wingdings 2" pitchFamily="18" charset="2"/>
              <a:buNone/>
              <a:defRPr/>
            </a:pPr>
            <a:r>
              <a:rPr lang="en-NZ" b="1" dirty="0" smtClean="0">
                <a:solidFill>
                  <a:schemeClr val="bg2">
                    <a:lumMod val="50000"/>
                  </a:schemeClr>
                </a:solidFill>
              </a:rPr>
              <a:t>Associated</a:t>
            </a:r>
            <a:r>
              <a:rPr lang="en-NZ" b="1" dirty="0" smtClean="0"/>
              <a:t> with return to work 3-months after injury :</a:t>
            </a:r>
          </a:p>
          <a:p>
            <a:pPr eaLnBrk="1" hangingPunct="1">
              <a:defRPr/>
            </a:pPr>
            <a:r>
              <a:rPr lang="en-NZ" dirty="0"/>
              <a:t>L</a:t>
            </a:r>
            <a:r>
              <a:rPr lang="en-NZ" dirty="0" smtClean="0"/>
              <a:t>ow income, financial insecurity ,obesity, blue collar occupations, painful/tiring work, standing at work, temporary contracts &amp; long work week</a:t>
            </a:r>
          </a:p>
          <a:p>
            <a:pPr marL="0" indent="0" eaLnBrk="1" hangingPunct="1">
              <a:buFont typeface="Wingdings 2" pitchFamily="18" charset="2"/>
              <a:buNone/>
              <a:defRPr/>
            </a:pPr>
            <a:endParaRPr lang="en-NZ" b="1" dirty="0" smtClean="0"/>
          </a:p>
        </p:txBody>
      </p:sp>
      <p:pic>
        <p:nvPicPr>
          <p:cNvPr id="32772" name="Picture 2" descr="https://encrypted-tbn0.gstatic.com/images?q=tbn:ANd9GcQui0MF2qm_di9gIDd6rLLqkTUepaCQ64_odLQF7LW95a0h6w-R"/>
          <p:cNvPicPr>
            <a:picLocks noChangeAspect="1" noChangeArrowheads="1"/>
          </p:cNvPicPr>
          <p:nvPr/>
        </p:nvPicPr>
        <p:blipFill>
          <a:blip r:embed="rId2" cstate="print"/>
          <a:srcRect/>
          <a:stretch>
            <a:fillRect/>
          </a:stretch>
        </p:blipFill>
        <p:spPr bwMode="auto">
          <a:xfrm>
            <a:off x="7885113" y="5516563"/>
            <a:ext cx="1131887" cy="1096962"/>
          </a:xfrm>
          <a:prstGeom prst="rect">
            <a:avLst/>
          </a:prstGeom>
          <a:noFill/>
          <a:ln w="9525">
            <a:noFill/>
            <a:miter lim="800000"/>
            <a:headEnd/>
            <a:tailEnd/>
          </a:ln>
        </p:spPr>
      </p:pic>
      <p:pic>
        <p:nvPicPr>
          <p:cNvPr id="32773" name="Picture 4" descr="https://encrypted-tbn3.gstatic.com/images?q=tbn:ANd9GcROU8OUhdxwiUk5Use3RKuNJTVw1nhTc0YbN_Y1yoBs-cJ_tifqgA"/>
          <p:cNvPicPr>
            <a:picLocks noChangeAspect="1" noChangeArrowheads="1"/>
          </p:cNvPicPr>
          <p:nvPr/>
        </p:nvPicPr>
        <p:blipFill>
          <a:blip r:embed="rId3" cstate="print"/>
          <a:srcRect/>
          <a:stretch>
            <a:fillRect/>
          </a:stretch>
        </p:blipFill>
        <p:spPr bwMode="auto">
          <a:xfrm>
            <a:off x="7885113" y="3149600"/>
            <a:ext cx="952500" cy="95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260350"/>
            <a:ext cx="8229600" cy="1143000"/>
          </a:xfrm>
        </p:spPr>
        <p:txBody>
          <a:bodyPr/>
          <a:lstStyle/>
          <a:p>
            <a:pPr algn="ctr" eaLnBrk="1" hangingPunct="1"/>
            <a:r>
              <a:rPr lang="en-NZ" smtClean="0"/>
              <a:t>Rehabilitation/Back at work</a:t>
            </a:r>
          </a:p>
        </p:txBody>
      </p:sp>
      <p:sp>
        <p:nvSpPr>
          <p:cNvPr id="32771" name="Content Placeholder 2"/>
          <p:cNvSpPr>
            <a:spLocks noGrp="1"/>
          </p:cNvSpPr>
          <p:nvPr>
            <p:ph idx="1"/>
          </p:nvPr>
        </p:nvSpPr>
        <p:spPr>
          <a:xfrm>
            <a:off x="395288" y="1268413"/>
            <a:ext cx="8229600" cy="4389437"/>
          </a:xfrm>
        </p:spPr>
        <p:txBody>
          <a:bodyPr/>
          <a:lstStyle/>
          <a:p>
            <a:pPr marL="0" indent="0" eaLnBrk="1" hangingPunct="1">
              <a:buFont typeface="Wingdings 2" pitchFamily="18" charset="2"/>
              <a:buNone/>
              <a:defRPr/>
            </a:pPr>
            <a:endParaRPr lang="en-NZ" dirty="0" smtClean="0"/>
          </a:p>
          <a:p>
            <a:pPr eaLnBrk="1" hangingPunct="1">
              <a:defRPr/>
            </a:pPr>
            <a:r>
              <a:rPr lang="en-NZ" dirty="0" smtClean="0"/>
              <a:t>People with an injury are much more likely to be back at work 12 months later compared to those with stroke</a:t>
            </a:r>
          </a:p>
          <a:p>
            <a:pPr marL="0" indent="0" eaLnBrk="1" hangingPunct="1">
              <a:buFont typeface="Wingdings 2" pitchFamily="18" charset="2"/>
              <a:buNone/>
              <a:defRPr/>
            </a:pPr>
            <a:endParaRPr lang="en-NZ" dirty="0" smtClean="0"/>
          </a:p>
          <a:p>
            <a:pPr eaLnBrk="1" hangingPunct="1">
              <a:defRPr/>
            </a:pPr>
            <a:r>
              <a:rPr lang="en-NZ" dirty="0" smtClean="0"/>
              <a:t>Suggests ACC support is effective in returning people to work</a:t>
            </a:r>
          </a:p>
          <a:p>
            <a:pPr eaLnBrk="1" hangingPunct="1">
              <a:defRPr/>
            </a:pPr>
            <a:endParaRPr lang="en-NZ" dirty="0"/>
          </a:p>
          <a:p>
            <a:pPr eaLnBrk="1" hangingPunct="1">
              <a:defRPr/>
            </a:pPr>
            <a:r>
              <a:rPr lang="en-NZ" dirty="0"/>
              <a:t>D</a:t>
            </a:r>
            <a:r>
              <a:rPr lang="en-NZ" dirty="0" smtClean="0"/>
              <a:t>urability of return to work</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NZ" smtClean="0"/>
              <a:t>Demographics</a:t>
            </a:r>
          </a:p>
        </p:txBody>
      </p:sp>
      <p:pic>
        <p:nvPicPr>
          <p:cNvPr id="7171" name="Content Placeholder 9" descr="MChart.ashx.png"/>
          <p:cNvPicPr>
            <a:picLocks noGrp="1" noChangeAspect="1"/>
          </p:cNvPicPr>
          <p:nvPr>
            <p:ph idx="1"/>
          </p:nvPr>
        </p:nvPicPr>
        <p:blipFill>
          <a:blip r:embed="rId3" cstate="print"/>
          <a:srcRect/>
          <a:stretch>
            <a:fillRect/>
          </a:stretch>
        </p:blipFill>
        <p:spPr>
          <a:xfrm>
            <a:off x="395288" y="1773238"/>
            <a:ext cx="8064500" cy="4751387"/>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260350"/>
            <a:ext cx="8229600" cy="1143000"/>
          </a:xfrm>
        </p:spPr>
        <p:txBody>
          <a:bodyPr/>
          <a:lstStyle/>
          <a:p>
            <a:pPr algn="ctr" eaLnBrk="1" hangingPunct="1"/>
            <a:r>
              <a:rPr lang="en-NZ" smtClean="0"/>
              <a:t>Rehabilitation and support</a:t>
            </a:r>
          </a:p>
        </p:txBody>
      </p:sp>
      <p:sp>
        <p:nvSpPr>
          <p:cNvPr id="32771" name="Content Placeholder 2"/>
          <p:cNvSpPr>
            <a:spLocks noGrp="1"/>
          </p:cNvSpPr>
          <p:nvPr>
            <p:ph idx="1"/>
          </p:nvPr>
        </p:nvSpPr>
        <p:spPr>
          <a:xfrm>
            <a:off x="395288" y="1484313"/>
            <a:ext cx="8229600" cy="4389437"/>
          </a:xfrm>
        </p:spPr>
        <p:txBody>
          <a:bodyPr/>
          <a:lstStyle/>
          <a:p>
            <a:pPr marL="0" indent="0" eaLnBrk="1" hangingPunct="1">
              <a:buFont typeface="Wingdings 2" pitchFamily="18" charset="2"/>
              <a:buNone/>
              <a:defRPr/>
            </a:pPr>
            <a:endParaRPr lang="en-NZ" dirty="0" smtClean="0"/>
          </a:p>
          <a:p>
            <a:pPr eaLnBrk="1" hangingPunct="1">
              <a:defRPr/>
            </a:pPr>
            <a:r>
              <a:rPr lang="en-NZ" sz="2800" dirty="0" smtClean="0"/>
              <a:t>“Obviously they are there to help and provide income, have done that, have provided taxis – but it seems to be more based around getting you to be back to work than getting your injury fixed”</a:t>
            </a:r>
          </a:p>
          <a:p>
            <a:pPr marL="0" indent="0" eaLnBrk="1" hangingPunct="1">
              <a:buFont typeface="Wingdings 2" pitchFamily="18" charset="2"/>
              <a:buNone/>
              <a:defRPr/>
            </a:pPr>
            <a:endParaRPr lang="en-NZ" sz="2800" dirty="0" smtClean="0"/>
          </a:p>
          <a:p>
            <a:pPr eaLnBrk="1" hangingPunct="1">
              <a:defRPr/>
            </a:pPr>
            <a:r>
              <a:rPr lang="en-NZ" sz="2800" dirty="0" smtClean="0"/>
              <a:t>“They’ve been upfront about everything, very cooperative, have listened to me – always very approachable. The case worker is very good at getting back to me – gets back within the hour. Also very good at liaising with my employer”</a:t>
            </a:r>
          </a:p>
          <a:p>
            <a:pPr marL="0" indent="0" eaLnBrk="1" hangingPunct="1">
              <a:buFont typeface="Wingdings 2" pitchFamily="18" charset="2"/>
              <a:buNone/>
              <a:defRPr/>
            </a:pPr>
            <a:endParaRPr lang="en-NZ" sz="2800" dirty="0" smtClean="0"/>
          </a:p>
          <a:p>
            <a:pPr eaLnBrk="1" hangingPunct="1">
              <a:defRPr/>
            </a:pPr>
            <a:endParaRPr lang="en-NZ" sz="2800" dirty="0" smtClean="0"/>
          </a:p>
          <a:p>
            <a:pPr marL="0" indent="0" eaLnBrk="1" hangingPunct="1">
              <a:buFont typeface="Wingdings 2" pitchFamily="18" charset="2"/>
              <a:buNone/>
              <a:defRPr/>
            </a:pPr>
            <a:endParaRPr lang="en-NZ"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704850"/>
            <a:ext cx="8229600" cy="1143000"/>
          </a:xfrm>
        </p:spPr>
        <p:txBody>
          <a:bodyPr/>
          <a:lstStyle/>
          <a:p>
            <a:pPr algn="ctr" eaLnBrk="1" hangingPunct="1"/>
            <a:r>
              <a:rPr lang="en-NZ" smtClean="0"/>
              <a:t>Draft ACC Futures Manifesto</a:t>
            </a:r>
          </a:p>
        </p:txBody>
      </p:sp>
      <p:sp>
        <p:nvSpPr>
          <p:cNvPr id="3" name="Content Placeholder 2"/>
          <p:cNvSpPr>
            <a:spLocks noGrp="1"/>
          </p:cNvSpPr>
          <p:nvPr>
            <p:ph sz="half" idx="1"/>
          </p:nvPr>
        </p:nvSpPr>
        <p:spPr>
          <a:xfrm>
            <a:off x="457200" y="1920875"/>
            <a:ext cx="4038600" cy="4433888"/>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NZ" dirty="0" smtClean="0"/>
              <a:t>The primary focus of ACC should be on the claimant, while recognising the need for the scheme to be sustainable. The ‘Woodhouse principles’ of community responsibility, comprehensive entitlement,  complete rehabilitation, real compensation and administrative efficiency remain as valid today as when first propounded in the 1960s.</a:t>
            </a:r>
          </a:p>
          <a:p>
            <a:pPr marL="274320" indent="-274320" eaLnBrk="1" fontAlgn="auto" hangingPunct="1">
              <a:spcAft>
                <a:spcPts val="0"/>
              </a:spcAft>
              <a:buClr>
                <a:schemeClr val="accent3"/>
              </a:buClr>
              <a:buFont typeface="Wingdings 2"/>
              <a:buChar char=""/>
              <a:defRPr/>
            </a:pPr>
            <a:endParaRPr lang="en-NZ" dirty="0"/>
          </a:p>
        </p:txBody>
      </p:sp>
      <p:sp>
        <p:nvSpPr>
          <p:cNvPr id="4" name="Content Placeholder 3"/>
          <p:cNvSpPr>
            <a:spLocks noGrp="1"/>
          </p:cNvSpPr>
          <p:nvPr>
            <p:ph sz="half" idx="2"/>
          </p:nvPr>
        </p:nvSpPr>
        <p:spPr>
          <a:xfrm>
            <a:off x="4648200" y="1920875"/>
            <a:ext cx="4038600" cy="4433888"/>
          </a:xfrm>
        </p:spPr>
        <p:txBody>
          <a:bodyPr>
            <a:normAutofit fontScale="85000" lnSpcReduction="10000"/>
          </a:bodyPr>
          <a:lstStyle/>
          <a:p>
            <a:pPr marL="274320" indent="-274320" eaLnBrk="1" fontAlgn="auto" hangingPunct="1">
              <a:spcAft>
                <a:spcPts val="0"/>
              </a:spcAft>
              <a:buClr>
                <a:schemeClr val="accent3"/>
              </a:buClr>
              <a:buFont typeface="Wingdings 2"/>
              <a:buChar char=""/>
              <a:defRPr/>
            </a:pPr>
            <a:r>
              <a:rPr lang="en-NZ" dirty="0" smtClean="0"/>
              <a:t>That ACC adopt outcome based goals that reflect meaningful results, such as a sustainable return to work, instead of targets based on narrow outputs, such as reducing the number of claimants on weekly compensation. Remuneration systems that reward such perverse incentives should be reviewed.</a:t>
            </a:r>
          </a:p>
          <a:p>
            <a:pPr marL="274320" indent="-274320" eaLnBrk="1" fontAlgn="auto" hangingPunct="1">
              <a:spcAft>
                <a:spcPts val="0"/>
              </a:spcAft>
              <a:buClr>
                <a:schemeClr val="accent3"/>
              </a:buClr>
              <a:buFont typeface="Wingdings 2"/>
              <a:buChar char=""/>
              <a:defRPr/>
            </a:pPr>
            <a:endParaRPr lang="en-NZ"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6"/>
          <p:cNvSpPr>
            <a:spLocks noGrp="1"/>
          </p:cNvSpPr>
          <p:nvPr>
            <p:ph idx="1"/>
          </p:nvPr>
        </p:nvSpPr>
        <p:spPr>
          <a:xfrm>
            <a:off x="457200" y="765175"/>
            <a:ext cx="8229600" cy="5559425"/>
          </a:xfrm>
        </p:spPr>
        <p:txBody>
          <a:bodyPr/>
          <a:lstStyle/>
          <a:p>
            <a:pPr eaLnBrk="1" hangingPunct="1"/>
            <a:r>
              <a:rPr lang="en-NZ" smtClean="0"/>
              <a:t>When New Zealanders gave up the right to sue for personal injury we also gave up the right to compensation for loss of potential earnings. </a:t>
            </a:r>
          </a:p>
          <a:p>
            <a:pPr eaLnBrk="1" hangingPunct="1"/>
            <a:r>
              <a:rPr lang="en-NZ" smtClean="0"/>
              <a:t>In return we had a scheme that was focused on rehabilitation as well as compensation, but vocational independence testing has developed as a punitive tool to drive people off the scheme, either onto benefits or into jobs that are not comparable with the income they have lost. </a:t>
            </a:r>
          </a:p>
          <a:p>
            <a:pPr eaLnBrk="1" hangingPunct="1"/>
            <a:r>
              <a:rPr lang="en-NZ" smtClean="0"/>
              <a:t>The standards for determining that a person is vocationally independent are set too low and it is being used too early and frequently in the claimant’s rehabilitation. </a:t>
            </a:r>
          </a:p>
          <a:p>
            <a:pPr eaLnBrk="1" hangingPunct="1"/>
            <a:endParaRPr lang="en-NZ"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pPr eaLnBrk="1" hangingPunct="1"/>
            <a:r>
              <a:rPr lang="en-NZ" smtClean="0"/>
              <a:t>ACC Futures Coalition recognises the value of work and meaningful occupation and wants a focus on rehabilitation (including retraining) that enables claimants to achieve that. </a:t>
            </a:r>
          </a:p>
          <a:p>
            <a:pPr eaLnBrk="1" hangingPunct="1"/>
            <a:r>
              <a:rPr lang="en-NZ" smtClean="0"/>
              <a:t>Vocational independence testing either needs to be abandoned or be based on objective evidence that the injured person can return to work at the same occupation or one that enables them to engage in work that provides appropriate rewards and is meaningful to them. </a:t>
            </a:r>
          </a:p>
          <a:p>
            <a:pPr eaLnBrk="1" hangingPunct="1"/>
            <a:endParaRPr lang="en-NZ"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NZ" i="1" dirty="0" smtClean="0"/>
              <a:t>Independent assessors</a:t>
            </a:r>
            <a:r>
              <a:rPr lang="en-NZ" dirty="0" smtClean="0"/>
              <a:t/>
            </a:r>
            <a:br>
              <a:rPr lang="en-NZ" dirty="0" smtClean="0"/>
            </a:br>
            <a:endParaRPr lang="en-NZ" dirty="0"/>
          </a:p>
        </p:txBody>
      </p:sp>
      <p:sp>
        <p:nvSpPr>
          <p:cNvPr id="3" name="Content Placeholder 2"/>
          <p:cNvSpPr>
            <a:spLocks noGrp="1"/>
          </p:cNvSpPr>
          <p:nvPr>
            <p:ph idx="1"/>
          </p:nvPr>
        </p:nvSpPr>
        <p:spPr>
          <a:xfrm>
            <a:off x="457200" y="1628775"/>
            <a:ext cx="8229600" cy="4695825"/>
          </a:xfrm>
        </p:spPr>
        <p:txBody>
          <a:bodyPr>
            <a:normAutofit lnSpcReduction="10000"/>
          </a:bodyPr>
          <a:lstStyle/>
          <a:p>
            <a:pPr marL="274320" indent="-274320" eaLnBrk="1" fontAlgn="auto" hangingPunct="1">
              <a:spcAft>
                <a:spcPts val="0"/>
              </a:spcAft>
              <a:buClr>
                <a:schemeClr val="accent3"/>
              </a:buClr>
              <a:buFont typeface="Wingdings 2"/>
              <a:buChar char=""/>
              <a:defRPr/>
            </a:pPr>
            <a:r>
              <a:rPr lang="en-NZ" dirty="0" smtClean="0"/>
              <a:t>The ACC Futures Coalition supports the establishment of a panel of medical specialists, under the aegis of the Health and Disability Commissioner, for the purpose of ensuring the independence of ACC commissioned medical assessments and vocational independence assessments.</a:t>
            </a:r>
          </a:p>
          <a:p>
            <a:pPr marL="274320" indent="-274320" eaLnBrk="1" fontAlgn="auto" hangingPunct="1">
              <a:spcAft>
                <a:spcPts val="0"/>
              </a:spcAft>
              <a:buClr>
                <a:schemeClr val="accent3"/>
              </a:buClr>
              <a:buFont typeface="Wingdings 2"/>
              <a:buChar char=""/>
              <a:defRPr/>
            </a:pPr>
            <a:r>
              <a:rPr lang="en-NZ" dirty="0" smtClean="0"/>
              <a:t>Claimants should have the right to select an appropriately qualified assessor of their choice from among those approved by the panel.</a:t>
            </a:r>
          </a:p>
          <a:p>
            <a:pPr marL="274320" indent="-274320" eaLnBrk="1" fontAlgn="auto" hangingPunct="1">
              <a:spcAft>
                <a:spcPts val="0"/>
              </a:spcAft>
              <a:buClr>
                <a:schemeClr val="accent3"/>
              </a:buClr>
              <a:buFont typeface="Wingdings 2"/>
              <a:buChar char=""/>
              <a:defRPr/>
            </a:pPr>
            <a:r>
              <a:rPr lang="en-NZ" dirty="0" smtClean="0"/>
              <a:t>No ACC commissioned specialist should be engaged by ACC for more than 40% of their time in order to avoid the perception of a conflict of interest. </a:t>
            </a:r>
          </a:p>
          <a:p>
            <a:pPr marL="274320" indent="-274320" eaLnBrk="1" fontAlgn="auto" hangingPunct="1">
              <a:spcAft>
                <a:spcPts val="0"/>
              </a:spcAft>
              <a:buClr>
                <a:schemeClr val="accent3"/>
              </a:buClr>
              <a:buFont typeface="Wingdings 2"/>
              <a:buChar char=""/>
              <a:defRPr/>
            </a:pPr>
            <a:endParaRPr lang="en-NZ"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836712"/>
            <a:ext cx="7851648" cy="18288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0000"/>
          </a:bodyPr>
          <a:lstStyle/>
          <a:p>
            <a:pPr algn="ctr" eaLnBrk="1" fontAlgn="auto" hangingPunct="1">
              <a:spcAft>
                <a:spcPts val="0"/>
              </a:spcAft>
              <a:defRPr/>
            </a:pPr>
            <a:r>
              <a:rPr lang="en-NZ" dirty="0" smtClean="0"/>
              <a:t>What should the ACC Futures Manifesto be saying about:</a:t>
            </a:r>
            <a:endParaRPr lang="en-NZ" dirty="0"/>
          </a:p>
        </p:txBody>
      </p:sp>
      <p:sp>
        <p:nvSpPr>
          <p:cNvPr id="3" name="Content Placeholder 2"/>
          <p:cNvSpPr>
            <a:spLocks noGrp="1"/>
          </p:cNvSpPr>
          <p:nvPr>
            <p:ph type="subTitle" idx="1"/>
          </p:nvPr>
        </p:nvSpPr>
        <p:spPr>
          <a:xfrm>
            <a:off x="533400" y="3228975"/>
            <a:ext cx="7854950" cy="3079750"/>
          </a:xfrm>
        </p:spPr>
        <p:txBody>
          <a:bodyPr>
            <a:normAutofit lnSpcReduction="10000"/>
          </a:bodyPr>
          <a:lstStyle/>
          <a:p>
            <a:pPr marR="0" algn="ctr" eaLnBrk="1" hangingPunct="1">
              <a:lnSpc>
                <a:spcPct val="90000"/>
              </a:lnSpc>
              <a:defRPr/>
            </a:pPr>
            <a:r>
              <a:rPr lang="en-NZ" sz="3700" smtClean="0"/>
              <a:t>Rehabilitation?</a:t>
            </a:r>
          </a:p>
          <a:p>
            <a:pPr marR="0" algn="ctr" eaLnBrk="1" hangingPunct="1">
              <a:lnSpc>
                <a:spcPct val="90000"/>
              </a:lnSpc>
              <a:defRPr/>
            </a:pPr>
            <a:endParaRPr lang="en-NZ" sz="3700" smtClean="0"/>
          </a:p>
          <a:p>
            <a:pPr marR="0" algn="ctr" eaLnBrk="1" hangingPunct="1">
              <a:lnSpc>
                <a:spcPct val="90000"/>
              </a:lnSpc>
              <a:defRPr/>
            </a:pPr>
            <a:r>
              <a:rPr lang="en-NZ" sz="3700" smtClean="0"/>
              <a:t>Vocational Independence?</a:t>
            </a:r>
          </a:p>
          <a:p>
            <a:pPr marR="0" algn="ctr" eaLnBrk="1" hangingPunct="1">
              <a:lnSpc>
                <a:spcPct val="90000"/>
              </a:lnSpc>
              <a:defRPr/>
            </a:pPr>
            <a:endParaRPr lang="en-NZ" sz="3700" smtClean="0"/>
          </a:p>
          <a:p>
            <a:pPr marR="0" algn="ctr" eaLnBrk="1" hangingPunct="1">
              <a:lnSpc>
                <a:spcPct val="90000"/>
              </a:lnSpc>
              <a:defRPr/>
            </a:pPr>
            <a:r>
              <a:rPr lang="en-NZ" sz="3700" smtClean="0"/>
              <a:t>Independent Assessors?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10" descr="MChart.ashx.png"/>
          <p:cNvPicPr>
            <a:picLocks noGrp="1" noChangeAspect="1"/>
          </p:cNvPicPr>
          <p:nvPr>
            <p:ph idx="1"/>
          </p:nvPr>
        </p:nvPicPr>
        <p:blipFill>
          <a:blip r:embed="rId2" cstate="print"/>
          <a:srcRect/>
          <a:stretch>
            <a:fillRect/>
          </a:stretch>
        </p:blipFill>
        <p:spPr>
          <a:xfrm>
            <a:off x="611188" y="765175"/>
            <a:ext cx="8137525" cy="5903913"/>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MChart.ashx.png"/>
          <p:cNvPicPr>
            <a:picLocks noGrp="1" noChangeAspect="1"/>
          </p:cNvPicPr>
          <p:nvPr>
            <p:ph idx="1"/>
          </p:nvPr>
        </p:nvPicPr>
        <p:blipFill>
          <a:blip r:embed="rId2" cstate="print"/>
          <a:srcRect/>
          <a:stretch>
            <a:fillRect/>
          </a:stretch>
        </p:blipFill>
        <p:spPr>
          <a:xfrm>
            <a:off x="323850" y="941388"/>
            <a:ext cx="7993063" cy="5208587"/>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704850"/>
            <a:ext cx="8229600" cy="1143000"/>
          </a:xfrm>
        </p:spPr>
        <p:txBody>
          <a:bodyPr/>
          <a:lstStyle/>
          <a:p>
            <a:pPr algn="ctr" eaLnBrk="1" hangingPunct="1"/>
            <a:r>
              <a:rPr lang="en-NZ" smtClean="0"/>
              <a:t>Physical Rehabilitation</a:t>
            </a:r>
          </a:p>
        </p:txBody>
      </p:sp>
      <p:pic>
        <p:nvPicPr>
          <p:cNvPr id="10243" name="Content Placeholder 4" descr="MChart.ashx.png"/>
          <p:cNvPicPr>
            <a:picLocks noGrp="1" noChangeAspect="1"/>
          </p:cNvPicPr>
          <p:nvPr>
            <p:ph sz="half" idx="1"/>
          </p:nvPr>
        </p:nvPicPr>
        <p:blipFill>
          <a:blip r:embed="rId2" cstate="print"/>
          <a:srcRect/>
          <a:stretch>
            <a:fillRect/>
          </a:stretch>
        </p:blipFill>
        <p:spPr>
          <a:xfrm>
            <a:off x="457200" y="2622550"/>
            <a:ext cx="4038600" cy="3030538"/>
          </a:xfrm>
        </p:spPr>
      </p:pic>
      <p:pic>
        <p:nvPicPr>
          <p:cNvPr id="10244" name="Content Placeholder 10" descr="MChart.ashx.png"/>
          <p:cNvPicPr>
            <a:picLocks noGrp="1" noChangeAspect="1"/>
          </p:cNvPicPr>
          <p:nvPr>
            <p:ph sz="half" idx="2"/>
          </p:nvPr>
        </p:nvPicPr>
        <p:blipFill>
          <a:blip r:embed="rId3" cstate="print"/>
          <a:srcRect/>
          <a:stretch>
            <a:fillRect/>
          </a:stretch>
        </p:blipFill>
        <p:spPr>
          <a:xfrm>
            <a:off x="4648200" y="2624138"/>
            <a:ext cx="4038600" cy="30289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04850"/>
            <a:ext cx="8229600" cy="1143000"/>
          </a:xfrm>
        </p:spPr>
        <p:txBody>
          <a:bodyPr/>
          <a:lstStyle/>
          <a:p>
            <a:pPr algn="ctr" eaLnBrk="1" hangingPunct="1"/>
            <a:r>
              <a:rPr lang="en-NZ" smtClean="0"/>
              <a:t>Psychological Rehabilitation</a:t>
            </a:r>
          </a:p>
        </p:txBody>
      </p:sp>
      <p:pic>
        <p:nvPicPr>
          <p:cNvPr id="11267" name="Content Placeholder 6" descr="MChart.ashx.png"/>
          <p:cNvPicPr>
            <a:picLocks noGrp="1" noChangeAspect="1"/>
          </p:cNvPicPr>
          <p:nvPr>
            <p:ph sz="half" idx="1"/>
          </p:nvPr>
        </p:nvPicPr>
        <p:blipFill>
          <a:blip r:embed="rId2" cstate="print"/>
          <a:srcRect/>
          <a:stretch>
            <a:fillRect/>
          </a:stretch>
        </p:blipFill>
        <p:spPr>
          <a:xfrm>
            <a:off x="457200" y="2622550"/>
            <a:ext cx="4038600" cy="3030538"/>
          </a:xfrm>
        </p:spPr>
      </p:pic>
      <p:pic>
        <p:nvPicPr>
          <p:cNvPr id="11268" name="Content Placeholder 8" descr="MChart.ashx.png"/>
          <p:cNvPicPr>
            <a:picLocks noGrp="1" noChangeAspect="1"/>
          </p:cNvPicPr>
          <p:nvPr>
            <p:ph sz="half" idx="2"/>
          </p:nvPr>
        </p:nvPicPr>
        <p:blipFill>
          <a:blip r:embed="rId3" cstate="print"/>
          <a:srcRect/>
          <a:stretch>
            <a:fillRect/>
          </a:stretch>
        </p:blipFill>
        <p:spPr>
          <a:xfrm>
            <a:off x="4648200" y="2622550"/>
            <a:ext cx="4038600" cy="3030538"/>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704850"/>
            <a:ext cx="8229600" cy="1143000"/>
          </a:xfrm>
        </p:spPr>
        <p:txBody>
          <a:bodyPr/>
          <a:lstStyle/>
          <a:p>
            <a:pPr algn="ctr" eaLnBrk="1" hangingPunct="1"/>
            <a:r>
              <a:rPr lang="en-NZ" smtClean="0"/>
              <a:t>Social Rehabilitation</a:t>
            </a:r>
          </a:p>
        </p:txBody>
      </p:sp>
      <p:pic>
        <p:nvPicPr>
          <p:cNvPr id="12291" name="Content Placeholder 4" descr="MChart.ashx.png"/>
          <p:cNvPicPr>
            <a:picLocks noGrp="1" noChangeAspect="1"/>
          </p:cNvPicPr>
          <p:nvPr>
            <p:ph sz="half" idx="1"/>
          </p:nvPr>
        </p:nvPicPr>
        <p:blipFill>
          <a:blip r:embed="rId2" cstate="print"/>
          <a:srcRect/>
          <a:stretch>
            <a:fillRect/>
          </a:stretch>
        </p:blipFill>
        <p:spPr>
          <a:xfrm>
            <a:off x="1116013" y="1824038"/>
            <a:ext cx="6707187" cy="5033962"/>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NZ" dirty="0" smtClean="0"/>
              <a:t>Vocational Rehabilitation: </a:t>
            </a:r>
            <a:br>
              <a:rPr lang="en-NZ" dirty="0" smtClean="0"/>
            </a:br>
            <a:r>
              <a:rPr lang="en-NZ" dirty="0" smtClean="0"/>
              <a:t>Work trials</a:t>
            </a:r>
            <a:endParaRPr lang="en-NZ" dirty="0"/>
          </a:p>
        </p:txBody>
      </p:sp>
      <p:sp>
        <p:nvSpPr>
          <p:cNvPr id="13315" name="Content Placeholder 2"/>
          <p:cNvSpPr>
            <a:spLocks noGrp="1"/>
          </p:cNvSpPr>
          <p:nvPr>
            <p:ph idx="1"/>
          </p:nvPr>
        </p:nvSpPr>
        <p:spPr/>
        <p:txBody>
          <a:bodyPr/>
          <a:lstStyle/>
          <a:p>
            <a:pPr lvl="2" eaLnBrk="1" hangingPunct="1"/>
            <a:r>
              <a:rPr lang="en-GB" sz="2400" smtClean="0"/>
              <a:t>Most clients (80%) who undertook a </a:t>
            </a:r>
          </a:p>
          <a:p>
            <a:pPr lvl="2" eaLnBrk="1" hangingPunct="1">
              <a:buFont typeface="Wingdings 2" pitchFamily="18" charset="2"/>
              <a:buNone/>
            </a:pPr>
            <a:r>
              <a:rPr lang="en-GB" sz="2400" smtClean="0"/>
              <a:t>	work trial worked less than 20 hours </a:t>
            </a:r>
          </a:p>
          <a:p>
            <a:pPr lvl="2" eaLnBrk="1" hangingPunct="1">
              <a:buFont typeface="Wingdings 2" pitchFamily="18" charset="2"/>
              <a:buNone/>
            </a:pPr>
            <a:r>
              <a:rPr lang="en-GB" sz="2400" smtClean="0"/>
              <a:t>	a week on the trial. </a:t>
            </a:r>
          </a:p>
          <a:p>
            <a:pPr lvl="2" eaLnBrk="1" hangingPunct="1">
              <a:buFont typeface="Wingdings 2" pitchFamily="18" charset="2"/>
              <a:buNone/>
            </a:pPr>
            <a:endParaRPr lang="en-GB" sz="2400" smtClean="0"/>
          </a:p>
          <a:p>
            <a:pPr lvl="2" eaLnBrk="1" hangingPunct="1"/>
            <a:r>
              <a:rPr lang="en-GB" sz="2400" smtClean="0"/>
              <a:t>45% were less than 10 hours a week, and 35% were between 10-20hrs a week</a:t>
            </a:r>
          </a:p>
          <a:p>
            <a:pPr lvl="2" eaLnBrk="1" hangingPunct="1"/>
            <a:endParaRPr lang="en-NZ" sz="2800" smtClean="0"/>
          </a:p>
          <a:p>
            <a:pPr lvl="2" eaLnBrk="1" hangingPunct="1"/>
            <a:r>
              <a:rPr lang="en-GB" sz="2400" smtClean="0"/>
              <a:t>77% said they felt pressured to do more than they could by ACC and reported that the work trial made their injury worse.</a:t>
            </a:r>
            <a:endParaRPr lang="en-NZ" sz="2800" smtClean="0"/>
          </a:p>
          <a:p>
            <a:pPr eaLnBrk="1" hangingPunct="1"/>
            <a:endParaRPr lang="en-NZ" smtClean="0"/>
          </a:p>
        </p:txBody>
      </p:sp>
      <p:pic>
        <p:nvPicPr>
          <p:cNvPr id="13316" name="Picture 4" descr="C:\Users\Deez\AppData\Local\Microsoft\Windows\Temporary Internet Files\Content.IE5\AHJWDQ0T\MP900443749[1].jpg"/>
          <p:cNvPicPr>
            <a:picLocks noChangeAspect="1" noChangeArrowheads="1"/>
          </p:cNvPicPr>
          <p:nvPr/>
        </p:nvPicPr>
        <p:blipFill>
          <a:blip r:embed="rId2" cstate="print"/>
          <a:srcRect/>
          <a:stretch>
            <a:fillRect/>
          </a:stretch>
        </p:blipFill>
        <p:spPr bwMode="auto">
          <a:xfrm>
            <a:off x="6372225" y="1700213"/>
            <a:ext cx="2438400" cy="182880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2647</TotalTime>
  <Words>1723</Words>
  <Application>Microsoft Office PowerPoint</Application>
  <PresentationFormat>On-screen Show (4:3)</PresentationFormat>
  <Paragraphs>196</Paragraphs>
  <Slides>35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Constantia</vt:lpstr>
      <vt:lpstr>Wingdings 2</vt:lpstr>
      <vt:lpstr>Flow</vt:lpstr>
      <vt:lpstr>Rehabilitation,  Vocational Independence and Independent Assessors</vt:lpstr>
      <vt:lpstr>The Survey</vt:lpstr>
      <vt:lpstr>Demographics</vt:lpstr>
      <vt:lpstr>Slide 4</vt:lpstr>
      <vt:lpstr>Slide 5</vt:lpstr>
      <vt:lpstr>Physical Rehabilitation</vt:lpstr>
      <vt:lpstr>Psychological Rehabilitation</vt:lpstr>
      <vt:lpstr>Social Rehabilitation</vt:lpstr>
      <vt:lpstr>Vocational Rehabilitation:  Work trials</vt:lpstr>
      <vt:lpstr>Slide 10</vt:lpstr>
      <vt:lpstr>Courses</vt:lpstr>
      <vt:lpstr>Slide 12</vt:lpstr>
      <vt:lpstr>Return to work programmes</vt:lpstr>
      <vt:lpstr>Slide 14</vt:lpstr>
      <vt:lpstr>What were the main reasons for exit?</vt:lpstr>
      <vt:lpstr>Independent Assessors?</vt:lpstr>
      <vt:lpstr>Choice of Assessor</vt:lpstr>
      <vt:lpstr>Slide 18</vt:lpstr>
      <vt:lpstr>File reviews</vt:lpstr>
      <vt:lpstr>So what has happened to these people?</vt:lpstr>
      <vt:lpstr>Slide 21</vt:lpstr>
      <vt:lpstr>Slide 22</vt:lpstr>
      <vt:lpstr>Slide 23</vt:lpstr>
      <vt:lpstr>ACC Data</vt:lpstr>
      <vt:lpstr>Prospective Outcomes of Injury Study  (POIS)</vt:lpstr>
      <vt:lpstr>What we did:</vt:lpstr>
      <vt:lpstr>What we found: Work after injury</vt:lpstr>
      <vt:lpstr>What affected return to work?</vt:lpstr>
      <vt:lpstr>Rehabilitation/Back at work</vt:lpstr>
      <vt:lpstr>Rehabilitation and support</vt:lpstr>
      <vt:lpstr>Draft ACC Futures Manifesto</vt:lpstr>
      <vt:lpstr>Slide 32</vt:lpstr>
      <vt:lpstr>Slide 33</vt:lpstr>
      <vt:lpstr>Independent assessors </vt:lpstr>
      <vt:lpstr>What should the ACC Futures Manifesto be saying about:</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Rehabilitation, Vocational Independence and Independent assessors</dc:title>
  <dc:creator>The Powells</dc:creator>
  <cp:lastModifiedBy>Conor Donohue</cp:lastModifiedBy>
  <cp:revision>104</cp:revision>
  <dcterms:created xsi:type="dcterms:W3CDTF">2012-10-23T22:30:25Z</dcterms:created>
  <dcterms:modified xsi:type="dcterms:W3CDTF">2012-10-31T03:27:39Z</dcterms:modified>
</cp:coreProperties>
</file>