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9" r:id="rId18"/>
    <p:sldId id="273" r:id="rId19"/>
    <p:sldId id="274" r:id="rId20"/>
    <p:sldId id="275" r:id="rId21"/>
    <p:sldId id="276" r:id="rId22"/>
    <p:sldId id="277" r:id="rId23"/>
    <p:sldId id="278" r:id="rId24"/>
    <p:sldId id="280" r:id="rId25"/>
    <p:sldId id="281" r:id="rId26"/>
    <p:sldId id="284" r:id="rId27"/>
    <p:sldId id="282" r:id="rId28"/>
    <p:sldId id="283" r:id="rId2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76" autoAdjust="0"/>
  </p:normalViewPr>
  <p:slideViewPr>
    <p:cSldViewPr>
      <p:cViewPr varScale="1">
        <p:scale>
          <a:sx n="66" d="100"/>
          <a:sy n="66" d="100"/>
        </p:scale>
        <p:origin x="-162" y="-96"/>
      </p:cViewPr>
      <p:guideLst>
        <p:guide orient="horz" pos="2160"/>
        <p:guide pos="2880"/>
      </p:guideLst>
    </p:cSldViewPr>
  </p:slideViewPr>
  <p:outlineViewPr>
    <p:cViewPr>
      <p:scale>
        <a:sx n="33" d="100"/>
        <a:sy n="33" d="100"/>
      </p:scale>
      <p:origin x="0" y="293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43B20147-4FB5-4497-8A80-C6DD616DBDBC}" type="datetimeFigureOut">
              <a:rPr lang="en-US" smtClean="0"/>
              <a:pPr/>
              <a:t>10/31/2012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B9EB20C-BEAB-4005-B28F-3E226DA29E8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DD50DE5-9876-4B12-90E8-5570B2409D16}" type="datetimeFigureOut">
              <a:rPr lang="en-US" smtClean="0"/>
              <a:pPr/>
              <a:t>10/31/2012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74EE502-44B2-44CB-8C01-1DCC3CE9303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4EE502-44B2-44CB-8C01-1DCC3CE93039}"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C427C85-ED7D-457D-9B35-FB1E1FBED245}" type="datetimeFigureOut">
              <a:rPr lang="en-US" smtClean="0"/>
              <a:pPr/>
              <a:t>10/31/2012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423FF9E-382E-4689-B8C8-F3F20941891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427C85-ED7D-457D-9B35-FB1E1FBED245}" type="datetimeFigureOut">
              <a:rPr lang="en-US" smtClean="0"/>
              <a:pPr/>
              <a:t>10/31/2012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23FF9E-382E-4689-B8C8-F3F2094189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C427C85-ED7D-457D-9B35-FB1E1FBED245}" type="datetimeFigureOut">
              <a:rPr lang="en-US" smtClean="0"/>
              <a:pPr/>
              <a:t>10/31/2012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423FF9E-382E-4689-B8C8-F3F2094189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C427C85-ED7D-457D-9B35-FB1E1FBED245}" type="datetimeFigureOut">
              <a:rPr lang="en-US" smtClean="0"/>
              <a:pPr/>
              <a:t>10/31/2012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423FF9E-382E-4689-B8C8-F3F20941891A}"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C427C85-ED7D-457D-9B35-FB1E1FBED245}" type="datetimeFigureOut">
              <a:rPr lang="en-US" smtClean="0"/>
              <a:pPr/>
              <a:t>10/31/2012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423FF9E-382E-4689-B8C8-F3F20941891A}"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C427C85-ED7D-457D-9B35-FB1E1FBED245}" type="datetimeFigureOut">
              <a:rPr lang="en-US" smtClean="0"/>
              <a:pPr/>
              <a:t>10/31/2012</a:t>
            </a:fld>
            <a:endParaRPr lang="en-US"/>
          </a:p>
        </p:txBody>
      </p:sp>
      <p:sp>
        <p:nvSpPr>
          <p:cNvPr id="10" name="Slide Number Placeholder 9"/>
          <p:cNvSpPr>
            <a:spLocks noGrp="1"/>
          </p:cNvSpPr>
          <p:nvPr>
            <p:ph type="sldNum" sz="quarter" idx="16"/>
          </p:nvPr>
        </p:nvSpPr>
        <p:spPr/>
        <p:txBody>
          <a:bodyPr rtlCol="0"/>
          <a:lstStyle/>
          <a:p>
            <a:fld id="{1423FF9E-382E-4689-B8C8-F3F20941891A}"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C427C85-ED7D-457D-9B35-FB1E1FBED245}" type="datetimeFigureOut">
              <a:rPr lang="en-US" smtClean="0"/>
              <a:pPr/>
              <a:t>10/31/2012</a:t>
            </a:fld>
            <a:endParaRPr lang="en-US"/>
          </a:p>
        </p:txBody>
      </p:sp>
      <p:sp>
        <p:nvSpPr>
          <p:cNvPr id="12" name="Slide Number Placeholder 11"/>
          <p:cNvSpPr>
            <a:spLocks noGrp="1"/>
          </p:cNvSpPr>
          <p:nvPr>
            <p:ph type="sldNum" sz="quarter" idx="16"/>
          </p:nvPr>
        </p:nvSpPr>
        <p:spPr/>
        <p:txBody>
          <a:bodyPr rtlCol="0"/>
          <a:lstStyle/>
          <a:p>
            <a:fld id="{1423FF9E-382E-4689-B8C8-F3F20941891A}"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427C85-ED7D-457D-9B35-FB1E1FBED245}" type="datetimeFigureOut">
              <a:rPr lang="en-US" smtClean="0"/>
              <a:pPr/>
              <a:t>10/31/2012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423FF9E-382E-4689-B8C8-F3F2094189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27C85-ED7D-457D-9B35-FB1E1FBED245}" type="datetimeFigureOut">
              <a:rPr lang="en-US" smtClean="0"/>
              <a:pPr/>
              <a:t>10/31/2012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423FF9E-382E-4689-B8C8-F3F2094189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C427C85-ED7D-457D-9B35-FB1E1FBED245}" type="datetimeFigureOut">
              <a:rPr lang="en-US" smtClean="0"/>
              <a:pPr/>
              <a:t>10/31/2012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423FF9E-382E-4689-B8C8-F3F20941891A}"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C427C85-ED7D-457D-9B35-FB1E1FBED245}" type="datetimeFigureOut">
              <a:rPr lang="en-US" smtClean="0"/>
              <a:pPr/>
              <a:t>10/31/2012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423FF9E-382E-4689-B8C8-F3F20941891A}"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47000" t="86000" r="4000" b="3000"/>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C427C85-ED7D-457D-9B35-FB1E1FBED245}" type="datetimeFigureOut">
              <a:rPr lang="en-US" smtClean="0"/>
              <a:pPr/>
              <a:t>10/31/2012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1423FF9E-382E-4689-B8C8-F3F2094189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55000" t="6000" r="4000" b="8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33500" y="2420888"/>
            <a:ext cx="6477000" cy="1828800"/>
          </a:xfrm>
        </p:spPr>
        <p:txBody>
          <a:bodyPr anchor="ctr">
            <a:normAutofit fontScale="90000"/>
          </a:bodyPr>
          <a:lstStyle/>
          <a:p>
            <a:pPr algn="ctr"/>
            <a:r>
              <a:rPr lang="en-NZ" sz="5300" dirty="0" smtClean="0"/>
              <a:t>Occupational Disease in New Zealand: </a:t>
            </a:r>
            <a:r>
              <a:rPr lang="en-NZ" dirty="0" smtClean="0"/>
              <a:t/>
            </a:r>
            <a:br>
              <a:rPr lang="en-NZ" dirty="0" smtClean="0"/>
            </a:br>
            <a:r>
              <a:rPr lang="en-NZ" dirty="0" smtClean="0"/>
              <a:t/>
            </a:r>
            <a:br>
              <a:rPr lang="en-NZ" dirty="0" smtClean="0"/>
            </a:br>
            <a:r>
              <a:rPr lang="en-US" sz="3600" dirty="0" smtClean="0"/>
              <a:t>reducing </a:t>
            </a:r>
            <a:r>
              <a:rPr lang="en-US" sz="3600" dirty="0"/>
              <a:t>the disparity between estimated incidence and ACC </a:t>
            </a:r>
            <a:r>
              <a:rPr lang="en-US" sz="3600" dirty="0" smtClean="0"/>
              <a:t>claims</a:t>
            </a:r>
            <a:endParaRPr lang="en-US" sz="3600" dirty="0"/>
          </a:p>
        </p:txBody>
      </p:sp>
      <p:sp>
        <p:nvSpPr>
          <p:cNvPr id="3" name="Subtitle 2"/>
          <p:cNvSpPr>
            <a:spLocks noGrp="1"/>
          </p:cNvSpPr>
          <p:nvPr>
            <p:ph type="subTitle" idx="1"/>
          </p:nvPr>
        </p:nvSpPr>
        <p:spPr/>
        <p:txBody>
          <a:bodyPr>
            <a:normAutofit fontScale="77500" lnSpcReduction="20000"/>
          </a:bodyPr>
          <a:lstStyle/>
          <a:p>
            <a:pPr algn="r"/>
            <a:r>
              <a:rPr lang="en-NZ" dirty="0" smtClean="0"/>
              <a:t>Hazel Armstrong and Ben Thompson</a:t>
            </a:r>
          </a:p>
          <a:p>
            <a:pPr algn="r"/>
            <a:r>
              <a:rPr lang="en-NZ" dirty="0" smtClean="0"/>
              <a:t>Hazel Armstrong Law</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Occupational Disease and ACC</a:t>
            </a:r>
            <a:endParaRPr lang="en-US" dirty="0"/>
          </a:p>
        </p:txBody>
      </p:sp>
      <p:sp>
        <p:nvSpPr>
          <p:cNvPr id="3" name="Content Placeholder 2"/>
          <p:cNvSpPr>
            <a:spLocks noGrp="1"/>
          </p:cNvSpPr>
          <p:nvPr>
            <p:ph sz="quarter" idx="1"/>
          </p:nvPr>
        </p:nvSpPr>
        <p:spPr/>
        <p:txBody>
          <a:bodyPr/>
          <a:lstStyle/>
          <a:p>
            <a:r>
              <a:rPr lang="en-NZ" dirty="0" smtClean="0"/>
              <a:t>ACC data does not reflect the incidence of OD.</a:t>
            </a:r>
          </a:p>
          <a:p>
            <a:r>
              <a:rPr lang="en-NZ" dirty="0" smtClean="0"/>
              <a:t>The test for cover can be difficult, but even the number of claims lodged is disproportionately low.</a:t>
            </a:r>
          </a:p>
          <a:p>
            <a:r>
              <a:rPr lang="en-NZ" dirty="0" smtClean="0"/>
              <a:t>Statistics show that a lot of people suffering from OD are not receiving entitlements.  </a:t>
            </a:r>
          </a:p>
          <a:p>
            <a:r>
              <a:rPr lang="en-NZ" dirty="0" smtClean="0"/>
              <a:t>Cost of OD therefore falling on the workers and their families.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are the problems?</a:t>
            </a:r>
            <a:endParaRPr lang="en-US" dirty="0"/>
          </a:p>
        </p:txBody>
      </p:sp>
      <p:sp>
        <p:nvSpPr>
          <p:cNvPr id="3" name="Content Placeholder 2"/>
          <p:cNvSpPr>
            <a:spLocks noGrp="1"/>
          </p:cNvSpPr>
          <p:nvPr>
            <p:ph sz="quarter" idx="1"/>
          </p:nvPr>
        </p:nvSpPr>
        <p:spPr/>
        <p:txBody>
          <a:bodyPr/>
          <a:lstStyle/>
          <a:p>
            <a:r>
              <a:rPr lang="en-NZ" dirty="0" smtClean="0"/>
              <a:t>Not enough claims getting lodged.</a:t>
            </a:r>
          </a:p>
          <a:p>
            <a:r>
              <a:rPr lang="en-NZ" dirty="0" smtClean="0"/>
              <a:t>Lack of information regarding exposures in individual cases.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Getting claims lodged</a:t>
            </a:r>
            <a:endParaRPr lang="en-US" dirty="0"/>
          </a:p>
        </p:txBody>
      </p:sp>
      <p:sp>
        <p:nvSpPr>
          <p:cNvPr id="3" name="Content Placeholder 2"/>
          <p:cNvSpPr>
            <a:spLocks noGrp="1"/>
          </p:cNvSpPr>
          <p:nvPr>
            <p:ph sz="quarter" idx="1"/>
          </p:nvPr>
        </p:nvSpPr>
        <p:spPr/>
        <p:txBody>
          <a:bodyPr>
            <a:normAutofit/>
          </a:bodyPr>
          <a:lstStyle/>
          <a:p>
            <a:r>
              <a:rPr lang="en-NZ" dirty="0" smtClean="0"/>
              <a:t>In the context of OD, most likely that the worker will first visit his or her GP in relation to symptoms.  Then will visit DHB, if symptoms deteriorate.</a:t>
            </a:r>
          </a:p>
          <a:p>
            <a:r>
              <a:rPr lang="en-NZ" dirty="0" smtClean="0"/>
              <a:t>GPs and DHB staff need to recognise the possibility of an occupational cause.</a:t>
            </a:r>
          </a:p>
          <a:p>
            <a:r>
              <a:rPr lang="en-NZ" dirty="0" smtClean="0"/>
              <a:t>Low number of approaches to ACC suggests that GPs and DHB staff are failing to recognise cases of OD.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Getting claims lodged</a:t>
            </a:r>
            <a:endParaRPr lang="en-US" dirty="0"/>
          </a:p>
        </p:txBody>
      </p:sp>
      <p:sp>
        <p:nvSpPr>
          <p:cNvPr id="3" name="Content Placeholder 2"/>
          <p:cNvSpPr>
            <a:spLocks noGrp="1"/>
          </p:cNvSpPr>
          <p:nvPr>
            <p:ph sz="quarter" idx="1"/>
          </p:nvPr>
        </p:nvSpPr>
        <p:spPr/>
        <p:txBody>
          <a:bodyPr>
            <a:normAutofit/>
          </a:bodyPr>
          <a:lstStyle/>
          <a:p>
            <a:r>
              <a:rPr lang="en-NZ" dirty="0" smtClean="0"/>
              <a:t>Further education of GPs and DHB staff may be required.</a:t>
            </a:r>
          </a:p>
          <a:p>
            <a:r>
              <a:rPr lang="en-NZ" dirty="0" smtClean="0"/>
              <a:t>In July 2007 ACC issued fact sheets on occupational causes of:</a:t>
            </a:r>
          </a:p>
          <a:p>
            <a:pPr lvl="1"/>
            <a:r>
              <a:rPr lang="en-NZ" dirty="0" smtClean="0"/>
              <a:t>Certain types of cancers;</a:t>
            </a:r>
          </a:p>
          <a:p>
            <a:pPr lvl="1"/>
            <a:r>
              <a:rPr lang="en-NZ" dirty="0" smtClean="0"/>
              <a:t>Dermatitis; </a:t>
            </a:r>
          </a:p>
          <a:p>
            <a:pPr lvl="1"/>
            <a:r>
              <a:rPr lang="en-NZ" dirty="0" smtClean="0"/>
              <a:t>Asthma and Chronic Obstructive Pulmonary Disease.</a:t>
            </a:r>
          </a:p>
          <a:p>
            <a:r>
              <a:rPr lang="en-NZ" dirty="0" smtClean="0"/>
              <a:t>We understand that some OD training also takes place at the trainee level.</a:t>
            </a:r>
          </a:p>
          <a:p>
            <a:endParaRPr lang="en-NZ"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Getting claims lodged</a:t>
            </a:r>
            <a:endParaRPr lang="en-US" dirty="0"/>
          </a:p>
        </p:txBody>
      </p:sp>
      <p:sp>
        <p:nvSpPr>
          <p:cNvPr id="3" name="Content Placeholder 2"/>
          <p:cNvSpPr>
            <a:spLocks noGrp="1"/>
          </p:cNvSpPr>
          <p:nvPr>
            <p:ph sz="quarter" idx="1"/>
          </p:nvPr>
        </p:nvSpPr>
        <p:spPr/>
        <p:txBody>
          <a:bodyPr/>
          <a:lstStyle/>
          <a:p>
            <a:r>
              <a:rPr lang="en-NZ" sz="2400" dirty="0" smtClean="0"/>
              <a:t>However, the numbers of claims lodged, and numbers of claims accepted, have steadily dropped since 2004:</a:t>
            </a:r>
          </a:p>
          <a:p>
            <a:endParaRPr lang="en-NZ" dirty="0" smtClean="0"/>
          </a:p>
          <a:p>
            <a:endParaRPr lang="en-US" dirty="0"/>
          </a:p>
        </p:txBody>
      </p:sp>
      <p:pic>
        <p:nvPicPr>
          <p:cNvPr id="1030" name="Picture 6"/>
          <p:cNvPicPr>
            <a:picLocks noChangeAspect="1" noChangeArrowheads="1"/>
          </p:cNvPicPr>
          <p:nvPr/>
        </p:nvPicPr>
        <p:blipFill>
          <a:blip r:embed="rId2" cstate="print"/>
          <a:srcRect/>
          <a:stretch>
            <a:fillRect/>
          </a:stretch>
        </p:blipFill>
        <p:spPr bwMode="auto">
          <a:xfrm>
            <a:off x="2303748" y="2492896"/>
            <a:ext cx="4536504" cy="378904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Getting claims lodged</a:t>
            </a:r>
            <a:endParaRPr lang="en-US" dirty="0"/>
          </a:p>
        </p:txBody>
      </p:sp>
      <p:sp>
        <p:nvSpPr>
          <p:cNvPr id="5" name="Content Placeholder 4"/>
          <p:cNvSpPr>
            <a:spLocks noGrp="1"/>
          </p:cNvSpPr>
          <p:nvPr>
            <p:ph sz="quarter" idx="1"/>
          </p:nvPr>
        </p:nvSpPr>
        <p:spPr/>
        <p:txBody>
          <a:bodyPr/>
          <a:lstStyle/>
          <a:p>
            <a:r>
              <a:rPr lang="en-NZ" dirty="0" smtClean="0"/>
              <a:t>Nothing to suggest that the incidence of OD has dropped.</a:t>
            </a:r>
          </a:p>
          <a:p>
            <a:r>
              <a:rPr lang="en-NZ" dirty="0" smtClean="0"/>
              <a:t>We suggest that further work needs to be done to ensure that GPs recognise potential cases of OD.</a:t>
            </a:r>
          </a:p>
          <a:p>
            <a:r>
              <a:rPr lang="en-NZ" dirty="0" smtClean="0"/>
              <a:t>Without this recognition, claim numbers will remain low and the problem will go unaddressed.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Determining workplace exposure</a:t>
            </a:r>
            <a:endParaRPr lang="en-US" dirty="0"/>
          </a:p>
        </p:txBody>
      </p:sp>
      <p:sp>
        <p:nvSpPr>
          <p:cNvPr id="3" name="Content Placeholder 2"/>
          <p:cNvSpPr>
            <a:spLocks noGrp="1"/>
          </p:cNvSpPr>
          <p:nvPr>
            <p:ph sz="quarter" idx="1"/>
          </p:nvPr>
        </p:nvSpPr>
        <p:spPr/>
        <p:txBody>
          <a:bodyPr>
            <a:normAutofit/>
          </a:bodyPr>
          <a:lstStyle/>
          <a:p>
            <a:r>
              <a:rPr lang="en-NZ" dirty="0" smtClean="0"/>
              <a:t>Distinct but related to the issue of recognising potential cases of OD.</a:t>
            </a:r>
          </a:p>
          <a:p>
            <a:r>
              <a:rPr lang="en-NZ" dirty="0" smtClean="0"/>
              <a:t>Lack of objective, contemporaneous evidence regarding the nature and extent of exposure to causative agents in NZ workplaces.</a:t>
            </a:r>
          </a:p>
          <a:p>
            <a:r>
              <a:rPr lang="en-NZ" dirty="0" smtClean="0"/>
              <a:t>Employers failing in their duty to carry out monitoring of exposures.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Determining workplace </a:t>
            </a:r>
            <a:r>
              <a:rPr lang="en-NZ" dirty="0" err="1" smtClean="0"/>
              <a:t>expsoure</a:t>
            </a:r>
            <a:endParaRPr lang="en-US" dirty="0"/>
          </a:p>
        </p:txBody>
      </p:sp>
      <p:sp>
        <p:nvSpPr>
          <p:cNvPr id="3" name="Content Placeholder 2"/>
          <p:cNvSpPr>
            <a:spLocks noGrp="1"/>
          </p:cNvSpPr>
          <p:nvPr>
            <p:ph sz="quarter" idx="1"/>
          </p:nvPr>
        </p:nvSpPr>
        <p:spPr/>
        <p:txBody>
          <a:bodyPr/>
          <a:lstStyle/>
          <a:p>
            <a:r>
              <a:rPr lang="en-NZ" dirty="0" smtClean="0"/>
              <a:t>This failure undermines the ability to accurately diagnose cases of OD, which in turn undermines the chances of the worker receiving ACC cover.</a:t>
            </a:r>
            <a:endParaRPr lang="en-US" dirty="0" smtClean="0"/>
          </a:p>
          <a:p>
            <a:r>
              <a:rPr lang="en-NZ" dirty="0" smtClean="0"/>
              <a:t>In many cases, the onus is on the employee to positively prove causation – how can this be done, without solid evidence of exposure?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Duty to monitor: Health and Safety in Employment Act 1992</a:t>
            </a:r>
            <a:endParaRPr lang="en-US" dirty="0"/>
          </a:p>
        </p:txBody>
      </p:sp>
      <p:sp>
        <p:nvSpPr>
          <p:cNvPr id="3" name="Content Placeholder 2"/>
          <p:cNvSpPr>
            <a:spLocks noGrp="1"/>
          </p:cNvSpPr>
          <p:nvPr>
            <p:ph sz="quarter" idx="1"/>
          </p:nvPr>
        </p:nvSpPr>
        <p:spPr/>
        <p:txBody>
          <a:bodyPr/>
          <a:lstStyle/>
          <a:p>
            <a:r>
              <a:rPr lang="en-NZ" dirty="0" smtClean="0"/>
              <a:t>General duty to take all practicable steps to ensure safety of employees: s 6.  At least arguable that this would include surveillance and/or monitoring.</a:t>
            </a:r>
          </a:p>
          <a:p>
            <a:r>
              <a:rPr lang="en-NZ" dirty="0" smtClean="0"/>
              <a:t>If a ‘significant hazard’ cannot be eliminated or isolated, all practicable steps must be taken to minimise the chance of that hazard causing harm (</a:t>
            </a:r>
            <a:r>
              <a:rPr lang="en-NZ" dirty="0" err="1" smtClean="0"/>
              <a:t>ss</a:t>
            </a:r>
            <a:r>
              <a:rPr lang="en-NZ" dirty="0" smtClean="0"/>
              <a:t> 7 – 10).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Duty to monitor: Health and Safety in Employment Act 1992</a:t>
            </a:r>
            <a:endParaRPr lang="en-US" dirty="0"/>
          </a:p>
        </p:txBody>
      </p:sp>
      <p:sp>
        <p:nvSpPr>
          <p:cNvPr id="3" name="Content Placeholder 2"/>
          <p:cNvSpPr>
            <a:spLocks noGrp="1"/>
          </p:cNvSpPr>
          <p:nvPr>
            <p:ph sz="quarter" idx="1"/>
          </p:nvPr>
        </p:nvSpPr>
        <p:spPr/>
        <p:txBody>
          <a:bodyPr/>
          <a:lstStyle/>
          <a:p>
            <a:r>
              <a:rPr lang="en-NZ" dirty="0" smtClean="0"/>
              <a:t>In the context of minimising the risk posed by significant hazards, section 10 requires employers to:</a:t>
            </a:r>
          </a:p>
          <a:p>
            <a:pPr lvl="1"/>
            <a:r>
              <a:rPr lang="en-NZ" dirty="0" smtClean="0"/>
              <a:t>Monitor workers' exposure to the hazard;</a:t>
            </a:r>
          </a:p>
          <a:p>
            <a:pPr lvl="1"/>
            <a:r>
              <a:rPr lang="en-NZ" dirty="0" smtClean="0"/>
              <a:t>With workers’ consent, monitor their health in relation to the particular hazard.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Overview</a:t>
            </a:r>
            <a:endParaRPr lang="en-US" dirty="0"/>
          </a:p>
        </p:txBody>
      </p:sp>
      <p:sp>
        <p:nvSpPr>
          <p:cNvPr id="3" name="Content Placeholder 2"/>
          <p:cNvSpPr>
            <a:spLocks noGrp="1"/>
          </p:cNvSpPr>
          <p:nvPr>
            <p:ph sz="quarter" idx="1"/>
          </p:nvPr>
        </p:nvSpPr>
        <p:spPr/>
        <p:txBody>
          <a:bodyPr/>
          <a:lstStyle/>
          <a:p>
            <a:r>
              <a:rPr lang="en-NZ" dirty="0" smtClean="0"/>
              <a:t>Research suggests a high incidence of occupational disease (‘OD’) in New Zealand.</a:t>
            </a:r>
          </a:p>
          <a:p>
            <a:r>
              <a:rPr lang="en-NZ" dirty="0" smtClean="0"/>
              <a:t>Our no-fault compensation scheme covers OD; however there is a significant disparity between the incidence of OD and the number of claims lodged with ACC.</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Duty to monitor: Health and Safety in Employment Act 1992</a:t>
            </a:r>
            <a:endParaRPr lang="en-US" dirty="0"/>
          </a:p>
        </p:txBody>
      </p:sp>
      <p:sp>
        <p:nvSpPr>
          <p:cNvPr id="3" name="Content Placeholder 2"/>
          <p:cNvSpPr>
            <a:spLocks noGrp="1"/>
          </p:cNvSpPr>
          <p:nvPr>
            <p:ph sz="quarter" idx="1"/>
          </p:nvPr>
        </p:nvSpPr>
        <p:spPr/>
        <p:txBody>
          <a:bodyPr>
            <a:normAutofit/>
          </a:bodyPr>
          <a:lstStyle/>
          <a:p>
            <a:r>
              <a:rPr lang="en-NZ" dirty="0" smtClean="0"/>
              <a:t>In our experience, compliance with this duty is minimal.</a:t>
            </a:r>
          </a:p>
          <a:p>
            <a:r>
              <a:rPr lang="en-NZ" dirty="0" smtClean="0"/>
              <a:t>Leads to serious difficulties in gauging an individual worker’s historical exposure.</a:t>
            </a:r>
          </a:p>
          <a:p>
            <a:r>
              <a:rPr lang="en-NZ" dirty="0" smtClean="0"/>
              <a:t>Arguably, lax attitude to monitoring is a result of the absence of the threat of civil personal injury proceedings, along with a failure to enforce the duty to monitor by way of prosecutions brought under the HSE Act.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Estimating historical exposures</a:t>
            </a:r>
            <a:endParaRPr lang="en-US" dirty="0"/>
          </a:p>
        </p:txBody>
      </p:sp>
      <p:sp>
        <p:nvSpPr>
          <p:cNvPr id="3" name="Content Placeholder 2"/>
          <p:cNvSpPr>
            <a:spLocks noGrp="1"/>
          </p:cNvSpPr>
          <p:nvPr>
            <p:ph sz="quarter" idx="1"/>
          </p:nvPr>
        </p:nvSpPr>
        <p:spPr/>
        <p:txBody>
          <a:bodyPr/>
          <a:lstStyle/>
          <a:p>
            <a:r>
              <a:rPr lang="en-NZ" dirty="0" smtClean="0"/>
              <a:t>Ensuring monitoring of worker exposure and health is essential, but will not assist in cases of historical exposure.</a:t>
            </a:r>
          </a:p>
          <a:p>
            <a:r>
              <a:rPr lang="en-NZ" dirty="0" smtClean="0"/>
              <a:t>In such cases, steps must be taken to ensure the worker’s exposure is accurately estimated.</a:t>
            </a:r>
          </a:p>
          <a:p>
            <a:r>
              <a:rPr lang="en-NZ" dirty="0" smtClean="0"/>
              <a:t>Simply relying on the worker’s own recall is insufficient.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Estimating historical exposures</a:t>
            </a:r>
            <a:endParaRPr lang="en-US" dirty="0"/>
          </a:p>
        </p:txBody>
      </p:sp>
      <p:sp>
        <p:nvSpPr>
          <p:cNvPr id="3" name="Content Placeholder 2"/>
          <p:cNvSpPr>
            <a:spLocks noGrp="1"/>
          </p:cNvSpPr>
          <p:nvPr>
            <p:ph sz="quarter" idx="1"/>
          </p:nvPr>
        </p:nvSpPr>
        <p:spPr/>
        <p:txBody>
          <a:bodyPr/>
          <a:lstStyle/>
          <a:p>
            <a:r>
              <a:rPr lang="en-NZ" dirty="0" smtClean="0"/>
              <a:t>Careful history taking.  Assistance should be given to ACC claimants when filling out claim forms.</a:t>
            </a:r>
          </a:p>
          <a:p>
            <a:r>
              <a:rPr lang="en-NZ" dirty="0" smtClean="0"/>
              <a:t>Reference to medical research on exposure levels by industry (both in New Zealand and abroad).</a:t>
            </a:r>
          </a:p>
          <a:p>
            <a:r>
              <a:rPr lang="en-NZ" dirty="0" smtClean="0"/>
              <a:t>Construction of a NZ ‘Job Exposure Matrix’.</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Advisory Committee</a:t>
            </a:r>
            <a:endParaRPr lang="en-US" dirty="0"/>
          </a:p>
        </p:txBody>
      </p:sp>
      <p:sp>
        <p:nvSpPr>
          <p:cNvPr id="3" name="Content Placeholder 2"/>
          <p:cNvSpPr>
            <a:spLocks noGrp="1"/>
          </p:cNvSpPr>
          <p:nvPr>
            <p:ph sz="quarter" idx="1"/>
          </p:nvPr>
        </p:nvSpPr>
        <p:spPr/>
        <p:txBody>
          <a:bodyPr>
            <a:normAutofit/>
          </a:bodyPr>
          <a:lstStyle/>
          <a:p>
            <a:r>
              <a:rPr lang="en-NZ" dirty="0" smtClean="0"/>
              <a:t>To assist in implementing these steps, a Gradual Process Advisory Committee should be established to carry out research and provide advice to ACC.</a:t>
            </a:r>
          </a:p>
          <a:p>
            <a:r>
              <a:rPr lang="en-NZ" dirty="0" smtClean="0"/>
              <a:t>Such a Committee existed previously, but was disbanded by the current National Government.</a:t>
            </a:r>
          </a:p>
          <a:p>
            <a:r>
              <a:rPr lang="en-NZ" dirty="0" smtClean="0"/>
              <a:t>Committee should comprise of occupational physicians, academics specialising in incidence of OD, lawyers, union and employer representatives.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Specific focus: Schedule 2</a:t>
            </a:r>
            <a:endParaRPr lang="en-US" dirty="0"/>
          </a:p>
        </p:txBody>
      </p:sp>
      <p:sp>
        <p:nvSpPr>
          <p:cNvPr id="3" name="Content Placeholder 2"/>
          <p:cNvSpPr>
            <a:spLocks noGrp="1"/>
          </p:cNvSpPr>
          <p:nvPr>
            <p:ph sz="quarter" idx="1"/>
          </p:nvPr>
        </p:nvSpPr>
        <p:spPr/>
        <p:txBody>
          <a:bodyPr>
            <a:normAutofit/>
          </a:bodyPr>
          <a:lstStyle/>
          <a:p>
            <a:r>
              <a:rPr lang="en-NZ" dirty="0" smtClean="0"/>
              <a:t>We also suggest that the focus (at least initially) be on certain conditions within Schedule 2.</a:t>
            </a:r>
          </a:p>
          <a:p>
            <a:r>
              <a:rPr lang="en-NZ" dirty="0" smtClean="0"/>
              <a:t>The hard work on causation has been done – inclusion into the Schedule is dependant upon an occupational link.</a:t>
            </a:r>
          </a:p>
          <a:p>
            <a:r>
              <a:rPr lang="en-NZ" dirty="0" smtClean="0"/>
              <a:t>Shifts the legal burden off the worker – to decline cover, ACC must prove that there is a non-workplace cause.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Why ACC’s responsibility?</a:t>
            </a:r>
            <a:endParaRPr lang="en-US" dirty="0"/>
          </a:p>
        </p:txBody>
      </p:sp>
      <p:sp>
        <p:nvSpPr>
          <p:cNvPr id="3" name="Content Placeholder 2"/>
          <p:cNvSpPr>
            <a:spLocks noGrp="1"/>
          </p:cNvSpPr>
          <p:nvPr>
            <p:ph sz="quarter" idx="1"/>
          </p:nvPr>
        </p:nvSpPr>
        <p:spPr/>
        <p:txBody>
          <a:bodyPr>
            <a:normAutofit/>
          </a:bodyPr>
          <a:lstStyle/>
          <a:p>
            <a:r>
              <a:rPr lang="en-NZ" dirty="0" smtClean="0"/>
              <a:t>Under the Accident Compensation Act, a ‘primary function’ is the ‘promotion of measures to reduce the incidence and severity of personal injury’.</a:t>
            </a:r>
          </a:p>
          <a:p>
            <a:r>
              <a:rPr lang="en-NZ" dirty="0" smtClean="0"/>
              <a:t>The need for preventative measures is established by, amongst other things, reference to claims data.</a:t>
            </a:r>
          </a:p>
          <a:p>
            <a:r>
              <a:rPr lang="en-NZ" dirty="0" smtClean="0"/>
              <a:t>Artificially low claim numbers will be a barrier to injury prevention measures.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Implications for ACC’s liability</a:t>
            </a:r>
            <a:endParaRPr lang="en-US" dirty="0"/>
          </a:p>
        </p:txBody>
      </p:sp>
      <p:sp>
        <p:nvSpPr>
          <p:cNvPr id="3" name="Content Placeholder 2"/>
          <p:cNvSpPr>
            <a:spLocks noGrp="1"/>
          </p:cNvSpPr>
          <p:nvPr>
            <p:ph sz="quarter" idx="1"/>
          </p:nvPr>
        </p:nvSpPr>
        <p:spPr/>
        <p:txBody>
          <a:bodyPr/>
          <a:lstStyle/>
          <a:p>
            <a:r>
              <a:rPr lang="en-NZ" dirty="0" smtClean="0"/>
              <a:t>Obviously, an increase in OD will see an increase in ACC’s fiscal liability.</a:t>
            </a:r>
          </a:p>
          <a:p>
            <a:r>
              <a:rPr lang="en-NZ" dirty="0" smtClean="0"/>
              <a:t>This is to be encouraged; the status quo does not represent the true liability.</a:t>
            </a:r>
          </a:p>
          <a:p>
            <a:r>
              <a:rPr lang="en-NZ" dirty="0" smtClean="0"/>
              <a:t>We suggest that the cost of OD claims would most fairly and effectively be funded by a flat-rate levy shared amongst all employers.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Conclusion</a:t>
            </a:r>
            <a:endParaRPr lang="en-US" dirty="0"/>
          </a:p>
        </p:txBody>
      </p:sp>
      <p:sp>
        <p:nvSpPr>
          <p:cNvPr id="3" name="Content Placeholder 2"/>
          <p:cNvSpPr>
            <a:spLocks noGrp="1"/>
          </p:cNvSpPr>
          <p:nvPr>
            <p:ph sz="quarter" idx="1"/>
          </p:nvPr>
        </p:nvSpPr>
        <p:spPr/>
        <p:txBody>
          <a:bodyPr/>
          <a:lstStyle/>
          <a:p>
            <a:r>
              <a:rPr lang="en-NZ" dirty="0" smtClean="0"/>
              <a:t>Large disparity between the incidence of OD and the number of claims being made to ACC.</a:t>
            </a:r>
          </a:p>
          <a:p>
            <a:r>
              <a:rPr lang="en-NZ" dirty="0" smtClean="0"/>
              <a:t>This necessarily results in the cost of OD being borne by workers and their families.</a:t>
            </a:r>
          </a:p>
          <a:p>
            <a:r>
              <a:rPr lang="en-NZ" dirty="0" smtClean="0"/>
              <a:t>Given it’s primary function of injury prevention, there is a duty on ACC to play a lead role in educating GPs and gathering accurate workplace exposure data.</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ACC Futures Manifesto</a:t>
            </a:r>
            <a:endParaRPr lang="en-US" dirty="0"/>
          </a:p>
        </p:txBody>
      </p:sp>
      <p:sp>
        <p:nvSpPr>
          <p:cNvPr id="3" name="Content Placeholder 2"/>
          <p:cNvSpPr>
            <a:spLocks noGrp="1"/>
          </p:cNvSpPr>
          <p:nvPr>
            <p:ph sz="quarter" idx="1"/>
          </p:nvPr>
        </p:nvSpPr>
        <p:spPr/>
        <p:txBody>
          <a:bodyPr>
            <a:normAutofit/>
          </a:bodyPr>
          <a:lstStyle/>
          <a:p>
            <a:r>
              <a:rPr lang="en-NZ" dirty="0" smtClean="0"/>
              <a:t>Statement regarding OD:</a:t>
            </a:r>
          </a:p>
          <a:p>
            <a:pPr lvl="1"/>
            <a:r>
              <a:rPr lang="en-NZ" i="1" dirty="0" smtClean="0"/>
              <a:t>Occupational disease usually involves long-latency and multiple employers, and in some cases (such as hearing loss) it can be difficult to establish the extent to which the problem was work related, degenerative or arose as a consequence of activity outside of work.  We support a review of occupational disease management (including hearing loss) with a view to removing the barriers to treatment and improving the co-ordination of the funding with the health system, DHB’s and ACC.</a:t>
            </a:r>
            <a:endParaRPr lang="en-US" dirty="0" smtClean="0"/>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Occupational Disease v </a:t>
            </a:r>
            <a:br>
              <a:rPr lang="en-NZ" dirty="0" smtClean="0"/>
            </a:br>
            <a:r>
              <a:rPr lang="en-NZ" dirty="0" smtClean="0"/>
              <a:t>Occupational Injury</a:t>
            </a:r>
            <a:endParaRPr lang="en-US" dirty="0"/>
          </a:p>
        </p:txBody>
      </p:sp>
      <p:sp>
        <p:nvSpPr>
          <p:cNvPr id="3" name="Content Placeholder 2"/>
          <p:cNvSpPr>
            <a:spLocks noGrp="1"/>
          </p:cNvSpPr>
          <p:nvPr>
            <p:ph sz="quarter" idx="1"/>
          </p:nvPr>
        </p:nvSpPr>
        <p:spPr/>
        <p:txBody>
          <a:bodyPr/>
          <a:lstStyle/>
          <a:p>
            <a:r>
              <a:rPr lang="en-NZ" dirty="0" smtClean="0"/>
              <a:t>OD defined by the ILO as a ‘disease contracted as a result of exposure over a period of time to risk factors arising from work activity’.</a:t>
            </a:r>
          </a:p>
          <a:p>
            <a:r>
              <a:rPr lang="en-NZ" dirty="0" smtClean="0"/>
              <a:t>Distinct to workplace injuries – discrete events with immediate effects.</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Occupational Disease in New Zealand</a:t>
            </a:r>
            <a:endParaRPr lang="en-US" dirty="0"/>
          </a:p>
        </p:txBody>
      </p:sp>
      <p:sp>
        <p:nvSpPr>
          <p:cNvPr id="3" name="Content Placeholder 2"/>
          <p:cNvSpPr>
            <a:spLocks noGrp="1"/>
          </p:cNvSpPr>
          <p:nvPr>
            <p:ph sz="quarter" idx="1"/>
          </p:nvPr>
        </p:nvSpPr>
        <p:spPr/>
        <p:txBody>
          <a:bodyPr>
            <a:normAutofit/>
          </a:bodyPr>
          <a:lstStyle/>
          <a:p>
            <a:r>
              <a:rPr lang="en-NZ" dirty="0" smtClean="0"/>
              <a:t>High incidence of OD in New Zealand.</a:t>
            </a:r>
          </a:p>
          <a:p>
            <a:r>
              <a:rPr lang="en-NZ" dirty="0" smtClean="0"/>
              <a:t>NOHSAC estimates 17,000 – 20,000 new OD cases arise annually.</a:t>
            </a:r>
          </a:p>
          <a:p>
            <a:r>
              <a:rPr lang="en-NZ" dirty="0" smtClean="0"/>
              <a:t>2,500 – 5,500 classified as ‘severe’ – i.e. requiring payment of weekly compensation.</a:t>
            </a:r>
          </a:p>
          <a:p>
            <a:r>
              <a:rPr lang="en-NZ" dirty="0" smtClean="0"/>
              <a:t>NIOSH’s figures have recently been accepted by MOBIE – see publication ‘The State of Workplace Health and Safety in New Zealand’, September 2012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NZ" dirty="0" smtClean="0"/>
              <a:t>Occupational Disease in New Zealand</a:t>
            </a:r>
            <a:endParaRPr lang="en-US" dirty="0"/>
          </a:p>
        </p:txBody>
      </p:sp>
      <p:sp>
        <p:nvSpPr>
          <p:cNvPr id="3" name="Content Placeholder 2"/>
          <p:cNvSpPr>
            <a:spLocks noGrp="1"/>
          </p:cNvSpPr>
          <p:nvPr>
            <p:ph sz="quarter" idx="1"/>
          </p:nvPr>
        </p:nvSpPr>
        <p:spPr/>
        <p:txBody>
          <a:bodyPr/>
          <a:lstStyle/>
          <a:p>
            <a:r>
              <a:rPr lang="en-NZ" dirty="0" smtClean="0"/>
              <a:t>NOHSAC estimates 700 – 1,000 deaths from OD annually.  30-40% are cancers.</a:t>
            </a:r>
          </a:p>
          <a:p>
            <a:r>
              <a:rPr lang="en-NZ" dirty="0" smtClean="0"/>
              <a:t>More than 80% of work-related deaths (most due to disease) are not documented, reported or investigated.</a:t>
            </a:r>
          </a:p>
          <a:p>
            <a:r>
              <a:rPr lang="en-NZ" dirty="0" smtClean="0"/>
              <a:t>In 2004-2005, there were an estimated 18,500 OD incidents, attracting a financial cost of NZ$1.1 billion.</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Occupational Disease and ACC</a:t>
            </a:r>
            <a:endParaRPr lang="en-US" dirty="0"/>
          </a:p>
        </p:txBody>
      </p:sp>
      <p:sp>
        <p:nvSpPr>
          <p:cNvPr id="3" name="Content Placeholder 2"/>
          <p:cNvSpPr>
            <a:spLocks noGrp="1"/>
          </p:cNvSpPr>
          <p:nvPr>
            <p:ph sz="quarter" idx="1"/>
          </p:nvPr>
        </p:nvSpPr>
        <p:spPr/>
        <p:txBody>
          <a:bodyPr/>
          <a:lstStyle/>
          <a:p>
            <a:r>
              <a:rPr lang="en-NZ" dirty="0" smtClean="0"/>
              <a:t>OD is covered by the ACC scheme – ‘work-related gradual process, disease or infection’.</a:t>
            </a:r>
          </a:p>
          <a:p>
            <a:r>
              <a:rPr lang="en-NZ" dirty="0" smtClean="0"/>
              <a:t>2 routes to cover: </a:t>
            </a:r>
          </a:p>
          <a:p>
            <a:pPr marL="914400" lvl="1" indent="-514350">
              <a:buFont typeface="+mj-lt"/>
              <a:buAutoNum type="arabicPeriod"/>
            </a:pPr>
            <a:r>
              <a:rPr lang="en-NZ" dirty="0" smtClean="0"/>
              <a:t>Fulfilment of the 3-part test under section 30 of the Accident Compensation Act; or</a:t>
            </a:r>
          </a:p>
          <a:p>
            <a:pPr marL="914400" lvl="1" indent="-514350">
              <a:buFont typeface="+mj-lt"/>
              <a:buAutoNum type="arabicPeriod"/>
            </a:pPr>
            <a:r>
              <a:rPr lang="en-NZ" dirty="0" smtClean="0"/>
              <a:t>Proving that the OD is one listed in Schedule 2 of the AC Act.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Occupational Disease and ACC</a:t>
            </a:r>
            <a:endParaRPr lang="en-US" dirty="0"/>
          </a:p>
        </p:txBody>
      </p:sp>
      <p:sp>
        <p:nvSpPr>
          <p:cNvPr id="3" name="Content Placeholder 2"/>
          <p:cNvSpPr>
            <a:spLocks noGrp="1"/>
          </p:cNvSpPr>
          <p:nvPr>
            <p:ph sz="quarter" idx="1"/>
          </p:nvPr>
        </p:nvSpPr>
        <p:spPr/>
        <p:txBody>
          <a:bodyPr/>
          <a:lstStyle/>
          <a:p>
            <a:r>
              <a:rPr lang="en-NZ" dirty="0" smtClean="0"/>
              <a:t>The 3-part test requires a claimant to prove:</a:t>
            </a:r>
          </a:p>
          <a:p>
            <a:pPr marL="914400" lvl="1" indent="-514350">
              <a:buFont typeface="+mj-lt"/>
              <a:buAutoNum type="arabicPeriod"/>
            </a:pPr>
            <a:r>
              <a:rPr lang="en-NZ" dirty="0" smtClean="0"/>
              <a:t>A property or characteristic in the workplace caused or contributed to the personal injury;</a:t>
            </a:r>
          </a:p>
          <a:p>
            <a:pPr marL="914400" lvl="1" indent="-514350">
              <a:buFont typeface="+mj-lt"/>
              <a:buAutoNum type="arabicPeriod"/>
            </a:pPr>
            <a:r>
              <a:rPr lang="en-NZ" dirty="0" smtClean="0"/>
              <a:t>That property or characteristic is not found to any material extent in the claimant’s non-employment activities or environment; and</a:t>
            </a:r>
          </a:p>
          <a:p>
            <a:pPr marL="914400" lvl="1" indent="-514350">
              <a:buFont typeface="+mj-lt"/>
              <a:buAutoNum type="arabicPeriod"/>
            </a:pPr>
            <a:r>
              <a:rPr lang="en-NZ" dirty="0" smtClean="0"/>
              <a:t>The risk of injury is significantly greater for persons performing that task in that environment.</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Occupational Disease and ACC</a:t>
            </a:r>
            <a:endParaRPr lang="en-US" dirty="0"/>
          </a:p>
        </p:txBody>
      </p:sp>
      <p:sp>
        <p:nvSpPr>
          <p:cNvPr id="3" name="Content Placeholder 2"/>
          <p:cNvSpPr>
            <a:spLocks noGrp="1"/>
          </p:cNvSpPr>
          <p:nvPr>
            <p:ph sz="quarter" idx="1"/>
          </p:nvPr>
        </p:nvSpPr>
        <p:spPr/>
        <p:txBody>
          <a:bodyPr/>
          <a:lstStyle/>
          <a:p>
            <a:r>
              <a:rPr lang="en-NZ" dirty="0" smtClean="0"/>
              <a:t>Section 60 of the AC Act: cover presumed for conditions resulting from exposure to certain substances known to cause OD.</a:t>
            </a:r>
          </a:p>
          <a:p>
            <a:r>
              <a:rPr lang="en-NZ" dirty="0" smtClean="0"/>
              <a:t>These conditions are listed in Schedule 2 (41 conditions).</a:t>
            </a:r>
          </a:p>
          <a:p>
            <a:r>
              <a:rPr lang="en-NZ" dirty="0" smtClean="0"/>
              <a:t>ACC can only deny cover if it can establish a non-work cause.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Occupational Disease and ACC</a:t>
            </a:r>
            <a:endParaRPr lang="en-US" dirty="0"/>
          </a:p>
        </p:txBody>
      </p:sp>
      <p:sp>
        <p:nvSpPr>
          <p:cNvPr id="3" name="Content Placeholder 2"/>
          <p:cNvSpPr>
            <a:spLocks noGrp="1"/>
          </p:cNvSpPr>
          <p:nvPr>
            <p:ph sz="quarter" idx="1"/>
          </p:nvPr>
        </p:nvSpPr>
        <p:spPr/>
        <p:txBody>
          <a:bodyPr/>
          <a:lstStyle/>
          <a:p>
            <a:r>
              <a:rPr lang="en-NZ" dirty="0" smtClean="0"/>
              <a:t>Statistics show ACC coverage of OD is low.</a:t>
            </a:r>
          </a:p>
          <a:p>
            <a:r>
              <a:rPr lang="en-NZ" dirty="0" smtClean="0"/>
              <a:t>From the 17,000 – 20,000 average annual new OD incidents, only 1,035 claims are lodged with ACC and only 554 are accepted (on average).</a:t>
            </a:r>
          </a:p>
          <a:p>
            <a:r>
              <a:rPr lang="en-NZ" dirty="0" smtClean="0"/>
              <a:t>From the estimated 700 – 1,000 deaths arising from OD each year, only 10 ACC claims involve the death of the claimant (on average).</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477</TotalTime>
  <Words>1502</Words>
  <Application>Microsoft Office PowerPoint</Application>
  <PresentationFormat>On-screen Show (4:3)</PresentationFormat>
  <Paragraphs>111</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Median</vt:lpstr>
      <vt:lpstr>Occupational Disease in New Zealand:   reducing the disparity between estimated incidence and ACC claims</vt:lpstr>
      <vt:lpstr>Overview</vt:lpstr>
      <vt:lpstr>Occupational Disease v  Occupational Injury</vt:lpstr>
      <vt:lpstr>Occupational Disease in New Zealand</vt:lpstr>
      <vt:lpstr>Occupational Disease in New Zealand</vt:lpstr>
      <vt:lpstr>Occupational Disease and ACC</vt:lpstr>
      <vt:lpstr>Occupational Disease and ACC</vt:lpstr>
      <vt:lpstr>Occupational Disease and ACC</vt:lpstr>
      <vt:lpstr>Occupational Disease and ACC</vt:lpstr>
      <vt:lpstr>Occupational Disease and ACC</vt:lpstr>
      <vt:lpstr>What are the problems?</vt:lpstr>
      <vt:lpstr>Getting claims lodged</vt:lpstr>
      <vt:lpstr>Getting claims lodged</vt:lpstr>
      <vt:lpstr>Getting claims lodged</vt:lpstr>
      <vt:lpstr>Getting claims lodged</vt:lpstr>
      <vt:lpstr>Determining workplace exposure</vt:lpstr>
      <vt:lpstr>Determining workplace expsoure</vt:lpstr>
      <vt:lpstr>Duty to monitor: Health and Safety in Employment Act 1992</vt:lpstr>
      <vt:lpstr>Duty to monitor: Health and Safety in Employment Act 1992</vt:lpstr>
      <vt:lpstr>Duty to monitor: Health and Safety in Employment Act 1992</vt:lpstr>
      <vt:lpstr>Estimating historical exposures</vt:lpstr>
      <vt:lpstr>Estimating historical exposures</vt:lpstr>
      <vt:lpstr>Advisory Committee</vt:lpstr>
      <vt:lpstr>Specific focus: Schedule 2</vt:lpstr>
      <vt:lpstr>Why ACC’s responsibility?</vt:lpstr>
      <vt:lpstr>Implications for ACC’s liability</vt:lpstr>
      <vt:lpstr>Conclusion</vt:lpstr>
      <vt:lpstr>ACC Futures Manifesto</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Occupational Disease in New Zealand: reducing the disparity between estimated incidence and ACC claims</dc:title>
  <dc:creator>ben</dc:creator>
  <cp:lastModifiedBy>Conor Donohue</cp:lastModifiedBy>
  <cp:revision>82</cp:revision>
  <dcterms:created xsi:type="dcterms:W3CDTF">2012-10-24T01:56:47Z</dcterms:created>
  <dcterms:modified xsi:type="dcterms:W3CDTF">2012-10-31T03:39:35Z</dcterms:modified>
</cp:coreProperties>
</file>