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56" r:id="rId2"/>
    <p:sldId id="282" r:id="rId3"/>
    <p:sldId id="268" r:id="rId4"/>
    <p:sldId id="269" r:id="rId5"/>
    <p:sldId id="278" r:id="rId6"/>
    <p:sldId id="280" r:id="rId7"/>
    <p:sldId id="286" r:id="rId8"/>
    <p:sldId id="272" r:id="rId9"/>
    <p:sldId id="270" r:id="rId10"/>
    <p:sldId id="273" r:id="rId11"/>
    <p:sldId id="276" r:id="rId12"/>
    <p:sldId id="277" r:id="rId13"/>
    <p:sldId id="285" r:id="rId14"/>
    <p:sldId id="275" r:id="rId15"/>
    <p:sldId id="279" r:id="rId16"/>
  </p:sldIdLst>
  <p:sldSz cx="9144000" cy="6858000" type="screen4x3"/>
  <p:notesSz cx="6807200" cy="9939338"/>
  <p:defaultTextStyle>
    <a:defPPr>
      <a:defRPr lang="de-DE"/>
    </a:defPPr>
    <a:lvl1pPr algn="l" defTabSz="457200" rtl="0" fontAlgn="base">
      <a:spcBef>
        <a:spcPct val="0"/>
      </a:spcBef>
      <a:spcAft>
        <a:spcPct val="0"/>
      </a:spcAft>
      <a:defRPr kern="1200">
        <a:solidFill>
          <a:schemeClr val="tx1"/>
        </a:solidFill>
        <a:latin typeface="Arial" charset="0"/>
        <a:ea typeface="ＭＳ Ｐゴシック" pitchFamily="1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6" charset="-128"/>
        <a:cs typeface="+mn-cs"/>
      </a:defRPr>
    </a:lvl5pPr>
    <a:lvl6pPr marL="2286000" algn="l" defTabSz="914400" rtl="0" eaLnBrk="1" latinLnBrk="0" hangingPunct="1">
      <a:defRPr kern="1200">
        <a:solidFill>
          <a:schemeClr val="tx1"/>
        </a:solidFill>
        <a:latin typeface="Arial" charset="0"/>
        <a:ea typeface="ＭＳ Ｐゴシック" pitchFamily="16" charset="-128"/>
        <a:cs typeface="+mn-cs"/>
      </a:defRPr>
    </a:lvl6pPr>
    <a:lvl7pPr marL="2743200" algn="l" defTabSz="914400" rtl="0" eaLnBrk="1" latinLnBrk="0" hangingPunct="1">
      <a:defRPr kern="1200">
        <a:solidFill>
          <a:schemeClr val="tx1"/>
        </a:solidFill>
        <a:latin typeface="Arial" charset="0"/>
        <a:ea typeface="ＭＳ Ｐゴシック" pitchFamily="16" charset="-128"/>
        <a:cs typeface="+mn-cs"/>
      </a:defRPr>
    </a:lvl7pPr>
    <a:lvl8pPr marL="3200400" algn="l" defTabSz="914400" rtl="0" eaLnBrk="1" latinLnBrk="0" hangingPunct="1">
      <a:defRPr kern="1200">
        <a:solidFill>
          <a:schemeClr val="tx1"/>
        </a:solidFill>
        <a:latin typeface="Arial" charset="0"/>
        <a:ea typeface="ＭＳ Ｐゴシック" pitchFamily="16" charset="-128"/>
        <a:cs typeface="+mn-cs"/>
      </a:defRPr>
    </a:lvl8pPr>
    <a:lvl9pPr marL="3657600" algn="l" defTabSz="914400" rtl="0" eaLnBrk="1" latinLnBrk="0" hangingPunct="1">
      <a:defRPr kern="1200">
        <a:solidFill>
          <a:schemeClr val="tx1"/>
        </a:solidFill>
        <a:latin typeface="Arial" charset="0"/>
        <a:ea typeface="ＭＳ Ｐゴシック" pitchFamily="16" charset="-128"/>
        <a:cs typeface="+mn-cs"/>
      </a:defRPr>
    </a:lvl9pPr>
  </p:defaultTextStyle>
  <p:extLst>
    <p:ext uri="{521415D9-36F7-43E2-AB2F-B90AF26B5E84}">
      <p14:sectionLst xmlns:p14="http://schemas.microsoft.com/office/powerpoint/2010/main" xmlns="">
        <p14:section name="Default Section" id="{1B87D8C9-23E0-4106-833B-D7294016BFB4}">
          <p14:sldIdLst>
            <p14:sldId id="256"/>
            <p14:sldId id="282"/>
            <p14:sldId id="268"/>
            <p14:sldId id="269"/>
            <p14:sldId id="278"/>
            <p14:sldId id="280"/>
            <p14:sldId id="286"/>
            <p14:sldId id="272"/>
            <p14:sldId id="270"/>
            <p14:sldId id="273"/>
            <p14:sldId id="276"/>
            <p14:sldId id="277"/>
            <p14:sldId id="285"/>
            <p14:sldId id="275"/>
            <p14:sldId id="279"/>
          </p14:sldIdLst>
        </p14:section>
        <p14:section name="Untitled Section" id="{A6ADF399-F382-4FBA-916B-D7B318F6628F}">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297EAD"/>
    <a:srgbClr val="5FADD9"/>
    <a:srgbClr val="376092"/>
    <a:srgbClr val="C5E28A"/>
    <a:srgbClr val="4D4D4D"/>
    <a:srgbClr val="C0C0C0"/>
    <a:srgbClr val="B2B2B2"/>
    <a:srgbClr val="990033"/>
    <a:srgbClr val="99CC33"/>
    <a:srgbClr val="00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51" autoAdjust="0"/>
    <p:restoredTop sz="77698" autoAdjust="0"/>
  </p:normalViewPr>
  <p:slideViewPr>
    <p:cSldViewPr snapToGrid="0">
      <p:cViewPr>
        <p:scale>
          <a:sx n="75" d="100"/>
          <a:sy n="75" d="100"/>
        </p:scale>
        <p:origin x="-372" y="-60"/>
      </p:cViewPr>
      <p:guideLst>
        <p:guide orient="horz" pos="695"/>
        <p:guide orient="horz" pos="1004"/>
        <p:guide pos="2882"/>
        <p:guide pos="471"/>
        <p:guide pos="2670"/>
        <p:guide pos="950"/>
      </p:guideLst>
    </p:cSldViewPr>
  </p:slideViewPr>
  <p:outlineViewPr>
    <p:cViewPr>
      <p:scale>
        <a:sx n="33" d="100"/>
        <a:sy n="33" d="100"/>
      </p:scale>
      <p:origin x="0" y="5232"/>
    </p:cViewPr>
  </p:outlineViewPr>
  <p:notesTextViewPr>
    <p:cViewPr>
      <p:scale>
        <a:sx n="66" d="100"/>
        <a:sy n="66" d="100"/>
      </p:scale>
      <p:origin x="0" y="0"/>
    </p:cViewPr>
  </p:notesTextViewPr>
  <p:sorterViewPr>
    <p:cViewPr>
      <p:scale>
        <a:sx n="150" d="100"/>
        <a:sy n="150" d="100"/>
      </p:scale>
      <p:origin x="0" y="0"/>
    </p:cViewPr>
  </p:sorterViewPr>
  <p:notesViewPr>
    <p:cSldViewPr snapToGrid="0">
      <p:cViewPr varScale="1">
        <p:scale>
          <a:sx n="122" d="100"/>
          <a:sy n="122" d="100"/>
        </p:scale>
        <p:origin x="-6600" y="-120"/>
      </p:cViewPr>
      <p:guideLst>
        <p:guide orient="horz" pos="1878"/>
        <p:guide pos="2233"/>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ea typeface="ＭＳ Ｐゴシック" charset="-128"/>
                <a:cs typeface="ＭＳ Ｐゴシック" charset="-128"/>
              </a:defRPr>
            </a:lvl1pPr>
          </a:lstStyle>
          <a:p>
            <a:pPr>
              <a:defRPr/>
            </a:pPr>
            <a:endParaRPr lang="de-DE"/>
          </a:p>
        </p:txBody>
      </p:sp>
      <p:sp>
        <p:nvSpPr>
          <p:cNvPr id="3" name="Datumsplatzhalter 2"/>
          <p:cNvSpPr>
            <a:spLocks noGrp="1"/>
          </p:cNvSpPr>
          <p:nvPr>
            <p:ph type="dt" sz="quarter" idx="1"/>
          </p:nvPr>
        </p:nvSpPr>
        <p:spPr>
          <a:xfrm>
            <a:off x="3855838" y="0"/>
            <a:ext cx="2949787" cy="496967"/>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60F4E309-C955-4354-9A0E-1B0C854C2B79}" type="datetime1">
              <a:rPr lang="de-DE"/>
              <a:pPr/>
              <a:t>31.10.2012</a:t>
            </a:fld>
            <a:endParaRPr lang="de-DE"/>
          </a:p>
        </p:txBody>
      </p:sp>
      <p:sp>
        <p:nvSpPr>
          <p:cNvPr id="4" name="Fußzeilenplatzhalt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ea typeface="ＭＳ Ｐゴシック" charset="-128"/>
                <a:cs typeface="ＭＳ Ｐゴシック" charset="-128"/>
              </a:defRPr>
            </a:lvl1pPr>
          </a:lstStyle>
          <a:p>
            <a:pPr>
              <a:defRPr/>
            </a:pPr>
            <a:endParaRPr lang="de-DE"/>
          </a:p>
        </p:txBody>
      </p:sp>
      <p:sp>
        <p:nvSpPr>
          <p:cNvPr id="5" name="Foliennummernplatzhalter 4"/>
          <p:cNvSpPr>
            <a:spLocks noGrp="1"/>
          </p:cNvSpPr>
          <p:nvPr>
            <p:ph type="sldNum" sz="quarter" idx="3"/>
          </p:nvPr>
        </p:nvSpPr>
        <p:spPr>
          <a:xfrm>
            <a:off x="3855838" y="9440646"/>
            <a:ext cx="2949787" cy="49696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EC0E74F-D3B5-4BA5-961E-87AC335C3578}" type="slidenum">
              <a:rPr lang="de-DE"/>
              <a:pPr/>
              <a:t>‹#›</a:t>
            </a:fld>
            <a:endParaRPr lang="de-DE"/>
          </a:p>
        </p:txBody>
      </p:sp>
    </p:spTree>
    <p:extLst>
      <p:ext uri="{BB962C8B-B14F-4D97-AF65-F5344CB8AC3E}">
        <p14:creationId xmlns:p14="http://schemas.microsoft.com/office/powerpoint/2010/main" xmlns="" val="11609315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4"/>
          <p:cNvSpPr>
            <a:spLocks noGrp="1" noRot="1" noChangeAspect="1" noChangeArrowheads="1" noTextEdit="1"/>
          </p:cNvSpPr>
          <p:nvPr>
            <p:ph type="sldImg" idx="2"/>
          </p:nvPr>
        </p:nvSpPr>
        <p:spPr bwMode="auto">
          <a:xfrm>
            <a:off x="3408363" y="623888"/>
            <a:ext cx="3136900" cy="2352675"/>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680721" y="3352802"/>
            <a:ext cx="5688424" cy="584108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CH" noProof="0"/>
              <a:t>Click to edit Master text styles</a:t>
            </a:r>
          </a:p>
        </p:txBody>
      </p:sp>
      <p:sp>
        <p:nvSpPr>
          <p:cNvPr id="8" name="Rectangle 10"/>
          <p:cNvSpPr>
            <a:spLocks noChangeArrowheads="1"/>
          </p:cNvSpPr>
          <p:nvPr/>
        </p:nvSpPr>
        <p:spPr bwMode="auto">
          <a:xfrm>
            <a:off x="742174" y="641916"/>
            <a:ext cx="2374641" cy="288172"/>
          </a:xfrm>
          <a:prstGeom prst="rect">
            <a:avLst/>
          </a:prstGeom>
          <a:noFill/>
          <a:ln w="9525">
            <a:noFill/>
            <a:miter lim="800000"/>
            <a:headEnd/>
            <a:tailEnd/>
          </a:ln>
          <a:effectLst/>
        </p:spPr>
        <p:txBody>
          <a:bodyPr lIns="20098" tIns="0" rIns="20098" bIns="0" anchor="b"/>
          <a:lstStyle/>
          <a:p>
            <a:pPr defTabSz="968375" eaLnBrk="0" hangingPunct="0"/>
            <a:r>
              <a:rPr lang="de-DE" sz="1600"/>
              <a:t>Overhead </a:t>
            </a:r>
            <a:fld id="{E5DDC65A-9446-4C27-B4FD-D31AEC1B6203}" type="slidenum">
              <a:rPr lang="de-DE" sz="1600"/>
              <a:pPr defTabSz="968375" eaLnBrk="0" hangingPunct="0"/>
              <a:t>‹#›</a:t>
            </a:fld>
            <a:endParaRPr lang="de-DE" sz="1000" i="1"/>
          </a:p>
        </p:txBody>
      </p:sp>
    </p:spTree>
    <p:extLst>
      <p:ext uri="{BB962C8B-B14F-4D97-AF65-F5344CB8AC3E}">
        <p14:creationId xmlns:p14="http://schemas.microsoft.com/office/powerpoint/2010/main" xmlns="" val="2949676168"/>
      </p:ext>
    </p:extLst>
  </p:cSld>
  <p:clrMap bg1="lt1" tx1="dk1" bg2="lt2" tx2="dk2" accent1="accent1" accent2="accent2" accent3="accent3" accent4="accent4" accent5="accent5" accent6="accent6" hlink="hlink" folHlink="folHlink"/>
  <p:notesStyle>
    <a:lvl1pPr algn="l" defTabSz="457200" rtl="0" eaLnBrk="0" fontAlgn="base" hangingPunct="0">
      <a:spcBef>
        <a:spcPct val="50000"/>
      </a:spcBef>
      <a:spcAft>
        <a:spcPct val="0"/>
      </a:spcAft>
      <a:defRPr sz="1200" kern="1200">
        <a:solidFill>
          <a:schemeClr val="tx1"/>
        </a:solidFill>
        <a:latin typeface="Arial" charset="0"/>
        <a:ea typeface="ＭＳ Ｐゴシック" charset="-128"/>
        <a:cs typeface="ＭＳ Ｐゴシック" charset="-128"/>
      </a:defRPr>
    </a:lvl1pPr>
    <a:lvl2pPr marL="37931725" indent="-37474525" algn="l" defTabSz="457200"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xmlns="" val="24281427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Decline in acceptance rate for new claims (~65% to around 50%, shame to miss 2010 data) - ?6% or ENT practice</a:t>
            </a:r>
          </a:p>
          <a:p>
            <a:r>
              <a:rPr lang="en-NZ" dirty="0" smtClean="0"/>
              <a:t>Emphasise</a:t>
            </a:r>
            <a:r>
              <a:rPr lang="en-NZ" baseline="0" dirty="0" smtClean="0"/>
              <a:t> decline in # of people proceeding with rehabilitation (lower than projected, 50% lower uptake of MOH share than projected)</a:t>
            </a:r>
          </a:p>
          <a:p>
            <a:endParaRPr lang="en-NZ" baseline="0" dirty="0" smtClean="0"/>
          </a:p>
          <a:p>
            <a:r>
              <a:rPr lang="en-NZ" baseline="0" dirty="0" smtClean="0"/>
              <a:t>Question why – main driver is probably liability for cost</a:t>
            </a:r>
            <a:endParaRPr lang="en-NZ" dirty="0" smtClean="0"/>
          </a:p>
          <a:p>
            <a:endParaRPr lang="en-NZ" dirty="0"/>
          </a:p>
        </p:txBody>
      </p:sp>
    </p:spTree>
    <p:extLst>
      <p:ext uri="{BB962C8B-B14F-4D97-AF65-F5344CB8AC3E}">
        <p14:creationId xmlns:p14="http://schemas.microsoft.com/office/powerpoint/2010/main" xmlns="" val="10766195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Explain possible difference between ACC &amp; </a:t>
            </a:r>
            <a:r>
              <a:rPr lang="en-NZ" dirty="0" err="1" smtClean="0"/>
              <a:t>OIA</a:t>
            </a:r>
            <a:r>
              <a:rPr lang="en-NZ" dirty="0" smtClean="0"/>
              <a:t> data</a:t>
            </a:r>
          </a:p>
          <a:p>
            <a:r>
              <a:rPr lang="en-NZ" dirty="0" smtClean="0"/>
              <a:t>Emphasise reduction in spend on service</a:t>
            </a:r>
            <a:r>
              <a:rPr lang="en-NZ" baseline="0" dirty="0" smtClean="0"/>
              <a:t> (anecdotal evidence re not proceeding with repairs), &amp; reduction of ~50% of service actions</a:t>
            </a:r>
            <a:endParaRPr lang="en-NZ" dirty="0" smtClean="0"/>
          </a:p>
          <a:p>
            <a:r>
              <a:rPr lang="en-NZ" dirty="0" smtClean="0"/>
              <a:t>ENT fees have stayed steady (not regulated)</a:t>
            </a:r>
          </a:p>
          <a:p>
            <a:r>
              <a:rPr lang="en-NZ" dirty="0" smtClean="0"/>
              <a:t>Assumptions of </a:t>
            </a:r>
            <a:r>
              <a:rPr lang="en-NZ" dirty="0" err="1" smtClean="0"/>
              <a:t>OIA</a:t>
            </a:r>
            <a:r>
              <a:rPr lang="en-NZ" dirty="0" smtClean="0"/>
              <a:t> data</a:t>
            </a:r>
            <a:endParaRPr lang="en-NZ" dirty="0"/>
          </a:p>
        </p:txBody>
      </p:sp>
    </p:spTree>
    <p:extLst>
      <p:ext uri="{BB962C8B-B14F-4D97-AF65-F5344CB8AC3E}">
        <p14:creationId xmlns:p14="http://schemas.microsoft.com/office/powerpoint/2010/main" xmlns="" val="19432850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Highlight ASP pre Accord</a:t>
            </a:r>
            <a:r>
              <a:rPr lang="en-NZ" baseline="0" dirty="0" smtClean="0"/>
              <a:t> ($2300) and that post accord is calculated average contribution</a:t>
            </a:r>
            <a:endParaRPr lang="en-NZ" dirty="0"/>
          </a:p>
        </p:txBody>
      </p:sp>
    </p:spTree>
    <p:extLst>
      <p:ext uri="{BB962C8B-B14F-4D97-AF65-F5344CB8AC3E}">
        <p14:creationId xmlns:p14="http://schemas.microsoft.com/office/powerpoint/2010/main" xmlns="" val="36181724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On last point, highlight</a:t>
            </a:r>
            <a:r>
              <a:rPr lang="en-NZ" baseline="0" dirty="0" smtClean="0"/>
              <a:t> influence of </a:t>
            </a:r>
            <a:r>
              <a:rPr lang="en-NZ" baseline="0" dirty="0" err="1" smtClean="0"/>
              <a:t>ORL</a:t>
            </a:r>
            <a:r>
              <a:rPr lang="en-NZ" baseline="0" dirty="0" smtClean="0"/>
              <a:t> diagnosis.  Since 6% threshold ACC have employed a practise of directing assessments to certain </a:t>
            </a:r>
            <a:r>
              <a:rPr lang="en-NZ" baseline="0" dirty="0" err="1" smtClean="0"/>
              <a:t>ORLs</a:t>
            </a:r>
            <a:r>
              <a:rPr lang="en-NZ" baseline="0" dirty="0" smtClean="0"/>
              <a:t>.</a:t>
            </a:r>
            <a:endParaRPr lang="en-NZ" dirty="0"/>
          </a:p>
        </p:txBody>
      </p:sp>
    </p:spTree>
    <p:extLst>
      <p:ext uri="{BB962C8B-B14F-4D97-AF65-F5344CB8AC3E}">
        <p14:creationId xmlns:p14="http://schemas.microsoft.com/office/powerpoint/2010/main" xmlns="" val="26443817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Make note that in</a:t>
            </a:r>
            <a:r>
              <a:rPr lang="en-NZ" baseline="0" dirty="0" smtClean="0"/>
              <a:t> no way have complete understanding of actuarial assumptions, but it seems to me that the baseline for future uptake of services is based on recent trend in regards to age of client at time of first access to ACC for hearing loss (~65 years).  =&gt;project that into the future with baby boomer impact get big increase in modelled demand and therefore cost.  But appears to be no consideration of changes in the NZ workforce (reduction in industry and noise generating effects, increased awareness and more effective management of noise in workplace)</a:t>
            </a:r>
            <a:endParaRPr lang="en-NZ" dirty="0"/>
          </a:p>
        </p:txBody>
      </p:sp>
    </p:spTree>
    <p:extLst>
      <p:ext uri="{BB962C8B-B14F-4D97-AF65-F5344CB8AC3E}">
        <p14:creationId xmlns:p14="http://schemas.microsoft.com/office/powerpoint/2010/main" xmlns="" val="3663154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To</a:t>
            </a:r>
            <a:r>
              <a:rPr lang="en-NZ" baseline="0" dirty="0" smtClean="0"/>
              <a:t> explain the current status of </a:t>
            </a:r>
            <a:r>
              <a:rPr lang="en-NZ" baseline="0" dirty="0" err="1" smtClean="0"/>
              <a:t>ONIHL</a:t>
            </a:r>
            <a:r>
              <a:rPr lang="en-NZ" baseline="0" dirty="0" smtClean="0"/>
              <a:t> management by ACC it is worth looking at history and the efforts that have been made by ACC and the audiology profession to achieve the a good balance of access to quality &amp; meaningful service and effective cost management</a:t>
            </a:r>
          </a:p>
          <a:p>
            <a:endParaRPr lang="en-NZ" dirty="0" smtClean="0"/>
          </a:p>
          <a:p>
            <a:r>
              <a:rPr lang="en-NZ" dirty="0" smtClean="0"/>
              <a:t>Maybe a chicken and egg </a:t>
            </a:r>
            <a:r>
              <a:rPr lang="en-NZ" dirty="0" err="1" smtClean="0"/>
              <a:t>sitn</a:t>
            </a:r>
            <a:r>
              <a:rPr lang="en-NZ" baseline="0" dirty="0" smtClean="0"/>
              <a:t> re demand growth – more services &amp; more opportunity for services, but also coincided with lift in hearing aid tech &amp; therefore what outcomes can be achieved and the impact of ~10 year </a:t>
            </a:r>
            <a:r>
              <a:rPr lang="en-NZ" baseline="0" dirty="0" err="1" smtClean="0"/>
              <a:t>sof</a:t>
            </a:r>
            <a:r>
              <a:rPr lang="en-NZ" baseline="0" dirty="0" smtClean="0"/>
              <a:t> </a:t>
            </a:r>
            <a:r>
              <a:rPr lang="en-NZ" baseline="0" dirty="0" err="1" smtClean="0"/>
              <a:t>Akld</a:t>
            </a:r>
            <a:r>
              <a:rPr lang="en-NZ" baseline="0" dirty="0" smtClean="0"/>
              <a:t> </a:t>
            </a:r>
            <a:r>
              <a:rPr lang="en-NZ" baseline="0" dirty="0" err="1" smtClean="0"/>
              <a:t>aud</a:t>
            </a:r>
            <a:r>
              <a:rPr lang="en-NZ" baseline="0" dirty="0" smtClean="0"/>
              <a:t> program in terms of audiologists (i.e. service under-delivered before then)</a:t>
            </a:r>
            <a:endParaRPr lang="en-NZ" dirty="0"/>
          </a:p>
        </p:txBody>
      </p:sp>
    </p:spTree>
    <p:extLst>
      <p:ext uri="{BB962C8B-B14F-4D97-AF65-F5344CB8AC3E}">
        <p14:creationId xmlns:p14="http://schemas.microsoft.com/office/powerpoint/2010/main" xmlns="" val="3970406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Growth in demand</a:t>
            </a:r>
            <a:r>
              <a:rPr lang="en-NZ" baseline="0" dirty="0" smtClean="0"/>
              <a:t> required a new strategy to manage costs</a:t>
            </a:r>
          </a:p>
          <a:p>
            <a:endParaRPr lang="en-NZ" baseline="0" dirty="0" smtClean="0"/>
          </a:p>
          <a:p>
            <a:r>
              <a:rPr lang="en-NZ" baseline="0" dirty="0" smtClean="0"/>
              <a:t>Accord was very successful balance in terms of delivery good outcomes to </a:t>
            </a:r>
            <a:r>
              <a:rPr lang="en-NZ" baseline="0" dirty="0" err="1" smtClean="0"/>
              <a:t>claimaints</a:t>
            </a:r>
            <a:r>
              <a:rPr lang="en-NZ" baseline="0" dirty="0" smtClean="0"/>
              <a:t> and more effective management of costs</a:t>
            </a:r>
            <a:endParaRPr lang="en-NZ" dirty="0"/>
          </a:p>
        </p:txBody>
      </p:sp>
    </p:spTree>
    <p:extLst>
      <p:ext uri="{BB962C8B-B14F-4D97-AF65-F5344CB8AC3E}">
        <p14:creationId xmlns:p14="http://schemas.microsoft.com/office/powerpoint/2010/main" xmlns="" val="6465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In </a:t>
            </a:r>
            <a:r>
              <a:rPr lang="en-NZ" dirty="0" err="1" smtClean="0"/>
              <a:t>realtively</a:t>
            </a:r>
            <a:r>
              <a:rPr lang="en-NZ" baseline="0" dirty="0" smtClean="0"/>
              <a:t> short time good cost savings were achieved without a significant compromise to access and quality of service provision</a:t>
            </a:r>
          </a:p>
          <a:p>
            <a:endParaRPr lang="en-NZ" baseline="0" dirty="0" smtClean="0"/>
          </a:p>
          <a:p>
            <a:r>
              <a:rPr lang="en-NZ" dirty="0" smtClean="0"/>
              <a:t>Make note that</a:t>
            </a:r>
            <a:r>
              <a:rPr lang="en-NZ" baseline="0" dirty="0" smtClean="0"/>
              <a:t> effective rehab not just about the technology, audiological services also a big part of it</a:t>
            </a:r>
          </a:p>
          <a:p>
            <a:endParaRPr lang="en-NZ" baseline="0" dirty="0" smtClean="0"/>
          </a:p>
          <a:p>
            <a:r>
              <a:rPr lang="en-NZ" baseline="0" dirty="0" smtClean="0"/>
              <a:t>Increase in </a:t>
            </a:r>
            <a:r>
              <a:rPr lang="en-NZ" baseline="0" dirty="0" err="1" smtClean="0"/>
              <a:t>reaiding</a:t>
            </a:r>
            <a:r>
              <a:rPr lang="en-NZ" baseline="0" dirty="0" smtClean="0"/>
              <a:t> probably a combination better technology (;</a:t>
            </a:r>
            <a:r>
              <a:rPr lang="en-NZ" baseline="0" dirty="0" err="1" smtClean="0"/>
              <a:t>ess</a:t>
            </a:r>
            <a:r>
              <a:rPr lang="en-NZ" baseline="0" dirty="0" smtClean="0"/>
              <a:t> need) and </a:t>
            </a:r>
            <a:r>
              <a:rPr lang="en-NZ" baseline="0" dirty="0" err="1" smtClean="0"/>
              <a:t>ACCs</a:t>
            </a:r>
            <a:r>
              <a:rPr lang="en-NZ" baseline="0" dirty="0" smtClean="0"/>
              <a:t> efforts to repair where at all possible (even on old or inappropriate tech)</a:t>
            </a:r>
            <a:endParaRPr lang="en-NZ" dirty="0"/>
          </a:p>
        </p:txBody>
      </p:sp>
    </p:spTree>
    <p:extLst>
      <p:ext uri="{BB962C8B-B14F-4D97-AF65-F5344CB8AC3E}">
        <p14:creationId xmlns:p14="http://schemas.microsoft.com/office/powerpoint/2010/main" xmlns="" val="3248084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In theory an administrative</a:t>
            </a:r>
            <a:r>
              <a:rPr lang="en-NZ" baseline="0" dirty="0" smtClean="0"/>
              <a:t> procedure that drive some cost saving. </a:t>
            </a:r>
          </a:p>
          <a:p>
            <a:endParaRPr lang="en-NZ" sz="1200" baseline="0" dirty="0" smtClean="0"/>
          </a:p>
          <a:p>
            <a:r>
              <a:rPr lang="en-NZ" sz="1200" dirty="0" smtClean="0"/>
              <a:t>ENTs are asked to determine EXACT percentage of noise related h-loss.</a:t>
            </a:r>
          </a:p>
          <a:p>
            <a:r>
              <a:rPr lang="en-NZ" sz="1200" dirty="0" smtClean="0"/>
              <a:t>Claimants are being asked to give a full history of their noise exposure which raises issues of </a:t>
            </a:r>
            <a:r>
              <a:rPr lang="en-NZ" sz="1200" dirty="0" err="1" smtClean="0"/>
              <a:t>recollecection</a:t>
            </a:r>
            <a:r>
              <a:rPr lang="en-NZ" sz="1200" dirty="0" smtClean="0"/>
              <a:t> and communicating </a:t>
            </a:r>
            <a:r>
              <a:rPr lang="en-NZ" sz="1200" baseline="0" dirty="0" smtClean="0"/>
              <a:t>an accurate impression of the exposure (?cultural issues)</a:t>
            </a:r>
          </a:p>
          <a:p>
            <a:r>
              <a:rPr lang="en-NZ" sz="1200" dirty="0" smtClean="0"/>
              <a:t>Hard for them to give accurate histories from situations occurring 40 years ago. Proximity of themselves to the airgun when it went off, how many times a day it was used etc.</a:t>
            </a:r>
          </a:p>
          <a:p>
            <a:endParaRPr lang="en-NZ" sz="1200" dirty="0" smtClean="0"/>
          </a:p>
          <a:p>
            <a:r>
              <a:rPr lang="en-NZ" sz="1200" dirty="0" smtClean="0"/>
              <a:t>LOTS OF ASSUMPTIONS MADE – </a:t>
            </a:r>
            <a:r>
              <a:rPr lang="en-NZ" sz="1200" dirty="0" err="1" smtClean="0"/>
              <a:t>ORLs</a:t>
            </a:r>
            <a:r>
              <a:rPr lang="en-NZ" sz="1200" dirty="0" smtClean="0"/>
              <a:t> often diagnosis percentages to the claimants h-loss as “idiopathic”  or unknown hearing loss. Difficult for ENT to accurately (down to a percentage amount) say how much of a persons’ hearing loss was due to noise – particularly when faced with lack of serial audiograms and poor histories.</a:t>
            </a:r>
          </a:p>
          <a:p>
            <a:endParaRPr lang="en-NZ" baseline="0" dirty="0" smtClean="0"/>
          </a:p>
          <a:p>
            <a:r>
              <a:rPr lang="en-NZ" baseline="0" dirty="0" smtClean="0"/>
              <a:t>Describe </a:t>
            </a:r>
            <a:r>
              <a:rPr lang="en-NZ" baseline="0" dirty="0" err="1" smtClean="0"/>
              <a:t>sitn</a:t>
            </a:r>
            <a:r>
              <a:rPr lang="en-NZ" baseline="0" dirty="0" smtClean="0"/>
              <a:t> of 49 </a:t>
            </a:r>
            <a:r>
              <a:rPr lang="en-NZ" baseline="0" dirty="0" err="1" smtClean="0"/>
              <a:t>yo</a:t>
            </a:r>
            <a:r>
              <a:rPr lang="en-NZ" baseline="0" dirty="0" smtClean="0"/>
              <a:t> and 75 </a:t>
            </a:r>
            <a:r>
              <a:rPr lang="en-NZ" baseline="0" dirty="0" err="1" smtClean="0"/>
              <a:t>yo</a:t>
            </a:r>
            <a:r>
              <a:rPr lang="en-NZ" baseline="0" dirty="0" smtClean="0"/>
              <a:t> with same audiogram could mean 1 entitled to cover, 1 not because of average impact of age</a:t>
            </a:r>
          </a:p>
          <a:p>
            <a:endParaRPr lang="en-NZ" baseline="0" dirty="0" smtClean="0"/>
          </a:p>
          <a:p>
            <a:r>
              <a:rPr lang="en-NZ" baseline="0" dirty="0" smtClean="0"/>
              <a:t>Explain what impact of 6% hearing loss could be like, if no correction for age or other </a:t>
            </a:r>
            <a:r>
              <a:rPr lang="en-NZ" baseline="0" dirty="0" err="1" smtClean="0"/>
              <a:t>ideopathic</a:t>
            </a:r>
            <a:r>
              <a:rPr lang="en-NZ" baseline="0" dirty="0" smtClean="0"/>
              <a:t> loss is a significant occupational injury</a:t>
            </a:r>
          </a:p>
          <a:p>
            <a:endParaRPr lang="en-NZ" baseline="0" dirty="0" smtClean="0"/>
          </a:p>
          <a:p>
            <a:endParaRPr lang="en-NZ" baseline="0" dirty="0" smtClean="0"/>
          </a:p>
          <a:p>
            <a:endParaRPr lang="en-NZ" baseline="0" dirty="0" smtClean="0"/>
          </a:p>
          <a:p>
            <a:endParaRPr lang="en-NZ" dirty="0"/>
          </a:p>
        </p:txBody>
      </p:sp>
    </p:spTree>
    <p:extLst>
      <p:ext uri="{BB962C8B-B14F-4D97-AF65-F5344CB8AC3E}">
        <p14:creationId xmlns:p14="http://schemas.microsoft.com/office/powerpoint/2010/main" xmlns="" val="1540476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Note re missing data</a:t>
            </a:r>
          </a:p>
          <a:p>
            <a:r>
              <a:rPr lang="en-NZ" dirty="0" smtClean="0"/>
              <a:t>Possible impact of 6% threshold</a:t>
            </a:r>
          </a:p>
          <a:p>
            <a:r>
              <a:rPr lang="en-NZ" dirty="0" smtClean="0"/>
              <a:t>Fittings</a:t>
            </a:r>
            <a:r>
              <a:rPr lang="en-NZ" baseline="0" dirty="0" smtClean="0"/>
              <a:t> increasingly influenced by refits</a:t>
            </a:r>
            <a:endParaRPr lang="en-NZ" dirty="0"/>
          </a:p>
        </p:txBody>
      </p:sp>
    </p:spTree>
    <p:extLst>
      <p:ext uri="{BB962C8B-B14F-4D97-AF65-F5344CB8AC3E}">
        <p14:creationId xmlns:p14="http://schemas.microsoft.com/office/powerpoint/2010/main" xmlns="" val="3211623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Cost in</a:t>
            </a:r>
            <a:r>
              <a:rPr lang="en-NZ" baseline="0" dirty="0" smtClean="0"/>
              <a:t> core services (fitting) actually declined through the accord</a:t>
            </a:r>
          </a:p>
          <a:p>
            <a:r>
              <a:rPr lang="en-NZ" dirty="0" smtClean="0"/>
              <a:t>Trends in repairs</a:t>
            </a:r>
          </a:p>
          <a:p>
            <a:r>
              <a:rPr lang="en-NZ" dirty="0" smtClean="0"/>
              <a:t>Impact of Accord</a:t>
            </a:r>
            <a:r>
              <a:rPr lang="en-NZ" baseline="0" dirty="0" smtClean="0"/>
              <a:t> on hearing aid spend</a:t>
            </a:r>
          </a:p>
          <a:p>
            <a:endParaRPr lang="en-NZ" dirty="0"/>
          </a:p>
        </p:txBody>
      </p:sp>
    </p:spTree>
    <p:extLst>
      <p:ext uri="{BB962C8B-B14F-4D97-AF65-F5344CB8AC3E}">
        <p14:creationId xmlns:p14="http://schemas.microsoft.com/office/powerpoint/2010/main" xmlns="" val="3761430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800" dirty="0" smtClean="0"/>
              <a:t>Regulations has had significant impact, effectively</a:t>
            </a:r>
            <a:r>
              <a:rPr lang="en-NZ" sz="800" baseline="0" dirty="0" smtClean="0"/>
              <a:t> pushing more burden of rehab to claimant</a:t>
            </a:r>
          </a:p>
          <a:p>
            <a:r>
              <a:rPr lang="en-NZ" sz="800" dirty="0" smtClean="0"/>
              <a:t>Has fundamental inequities &amp; impact</a:t>
            </a:r>
            <a:r>
              <a:rPr lang="en-NZ" sz="800" baseline="0" dirty="0" smtClean="0"/>
              <a:t> has been bigger than projected in terms of dollars and access</a:t>
            </a:r>
            <a:endParaRPr lang="en-NZ" sz="800" dirty="0" smtClean="0"/>
          </a:p>
          <a:p>
            <a:endParaRPr lang="en-NZ" sz="800" dirty="0"/>
          </a:p>
        </p:txBody>
      </p:sp>
    </p:spTree>
    <p:extLst>
      <p:ext uri="{BB962C8B-B14F-4D97-AF65-F5344CB8AC3E}">
        <p14:creationId xmlns:p14="http://schemas.microsoft.com/office/powerpoint/2010/main" xmlns="" val="693714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No linear relationship between severity of hearing loss (% hrg loss) &amp; perceived handicap</a:t>
            </a:r>
          </a:p>
          <a:p>
            <a:r>
              <a:rPr lang="en-NZ" dirty="0" smtClean="0"/>
              <a:t>Emphasis</a:t>
            </a:r>
            <a:r>
              <a:rPr lang="en-NZ" baseline="0" dirty="0" smtClean="0"/>
              <a:t> impact of backing out expected AVERAGE hearing loss due to age</a:t>
            </a:r>
            <a:endParaRPr lang="en-NZ" dirty="0" smtClean="0"/>
          </a:p>
          <a:p>
            <a:r>
              <a:rPr lang="en-NZ" dirty="0" smtClean="0"/>
              <a:t>No consideration</a:t>
            </a:r>
            <a:r>
              <a:rPr lang="en-NZ" baseline="0" dirty="0" smtClean="0"/>
              <a:t> of hearing need</a:t>
            </a:r>
          </a:p>
          <a:p>
            <a:r>
              <a:rPr lang="en-NZ" baseline="0" dirty="0" smtClean="0"/>
              <a:t>Has 6% become the target?</a:t>
            </a:r>
          </a:p>
          <a:p>
            <a:endParaRPr lang="en-NZ" baseline="0" dirty="0" smtClean="0"/>
          </a:p>
          <a:p>
            <a:r>
              <a:rPr lang="en-NZ" baseline="0" dirty="0" smtClean="0"/>
              <a:t>Apportionment rationale not logical or fair and passes more burden to claimant.  If recognise cost of treating </a:t>
            </a:r>
            <a:r>
              <a:rPr lang="en-NZ" baseline="0" dirty="0" err="1" smtClean="0"/>
              <a:t>ONIHL</a:t>
            </a:r>
            <a:r>
              <a:rPr lang="en-NZ" baseline="0" dirty="0" smtClean="0"/>
              <a:t> similar irrespective of actual % loss (i.e. cost based on needs) then MOH should contribute to </a:t>
            </a:r>
            <a:r>
              <a:rPr lang="en-NZ" baseline="0" dirty="0" err="1" smtClean="0"/>
              <a:t>ACCs</a:t>
            </a:r>
            <a:r>
              <a:rPr lang="en-NZ" baseline="0" dirty="0" smtClean="0"/>
              <a:t> costs according to their funding basis if want to share cost of rehab and have fair reflection of which agency should be making contribution.</a:t>
            </a:r>
            <a:endParaRPr lang="en-NZ" dirty="0" smtClean="0"/>
          </a:p>
          <a:p>
            <a:endParaRPr lang="en-NZ" dirty="0"/>
          </a:p>
        </p:txBody>
      </p:sp>
    </p:spTree>
    <p:extLst>
      <p:ext uri="{BB962C8B-B14F-4D97-AF65-F5344CB8AC3E}">
        <p14:creationId xmlns:p14="http://schemas.microsoft.com/office/powerpoint/2010/main" xmlns="" val="3614676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dirty="0" smtClean="0"/>
              <a:t>Title</a:t>
            </a:r>
            <a:endParaRPr lang="de-DE" dirty="0"/>
          </a:p>
        </p:txBody>
      </p:sp>
      <p:sp>
        <p:nvSpPr>
          <p:cNvPr id="3" name="Inhaltsplatzhalter 2"/>
          <p:cNvSpPr>
            <a:spLocks noGrp="1"/>
          </p:cNvSpPr>
          <p:nvPr>
            <p:ph idx="1" hasCustomPrompt="1"/>
          </p:nvPr>
        </p:nvSpPr>
        <p:spPr/>
        <p:txBody>
          <a:bodyPr/>
          <a:lstStyle>
            <a:lvl1pPr marL="179388" indent="-179388">
              <a:defRPr sz="2200"/>
            </a:lvl1pPr>
            <a:lvl2pPr marL="540000" indent="-180000">
              <a:buFont typeface="Wingdings" pitchFamily="2" charset="2"/>
              <a:buChar char="§"/>
              <a:defRPr sz="1800" baseline="0"/>
            </a:lvl2pPr>
            <a:lvl3pPr marL="900000" indent="-180000">
              <a:buFont typeface="Wingdings" pitchFamily="2" charset="2"/>
              <a:buChar char="§"/>
              <a:defRPr sz="1600" baseline="0">
                <a:solidFill>
                  <a:schemeClr val="tx1">
                    <a:lumMod val="50000"/>
                    <a:lumOff val="50000"/>
                  </a:schemeClr>
                </a:solidFill>
              </a:defRPr>
            </a:lvl3pPr>
          </a:lstStyle>
          <a:p>
            <a:pPr lvl="0"/>
            <a:r>
              <a:rPr lang="de-CH" dirty="0" smtClean="0"/>
              <a:t>Text level 1</a:t>
            </a:r>
          </a:p>
          <a:p>
            <a:pPr lvl="1"/>
            <a:r>
              <a:rPr lang="de-CH" dirty="0" smtClean="0"/>
              <a:t>Text level 2</a:t>
            </a:r>
          </a:p>
          <a:p>
            <a:pPr lvl="2"/>
            <a:r>
              <a:rPr lang="de-CH" dirty="0" smtClean="0"/>
              <a:t>Text level 3</a:t>
            </a:r>
          </a:p>
          <a:p>
            <a:pPr lvl="1"/>
            <a:endParaRPr lang="de-CH" dirty="0" smtClean="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mtClean="0"/>
              <a:t>Mastertitelformat bearbeiten</a:t>
            </a:r>
            <a:endParaRPr lang="de-DE"/>
          </a:p>
        </p:txBody>
      </p:sp>
      <p:sp>
        <p:nvSpPr>
          <p:cNvPr id="3" name="Inhaltsplatzhalter 2"/>
          <p:cNvSpPr>
            <a:spLocks noGrp="1"/>
          </p:cNvSpPr>
          <p:nvPr>
            <p:ph sz="half" idx="1"/>
          </p:nvPr>
        </p:nvSpPr>
        <p:spPr>
          <a:xfrm>
            <a:off x="633412" y="1600200"/>
            <a:ext cx="3862388"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de-CH" dirty="0" smtClean="0"/>
              <a:t>Mastertextformat bearbeiten</a:t>
            </a:r>
          </a:p>
        </p:txBody>
      </p:sp>
      <p:sp>
        <p:nvSpPr>
          <p:cNvPr id="4" name="Inhaltsplatzhalter 3"/>
          <p:cNvSpPr>
            <a:spLocks noGrp="1"/>
          </p:cNvSpPr>
          <p:nvPr>
            <p:ph sz="half" idx="2"/>
          </p:nvPr>
        </p:nvSpPr>
        <p:spPr>
          <a:xfrm>
            <a:off x="4819602" y="1600200"/>
            <a:ext cx="3862800" cy="4525963"/>
          </a:xfrm>
        </p:spPr>
        <p:txBody>
          <a:bodyPr/>
          <a:lstStyle>
            <a:lvl1pPr>
              <a:defRPr sz="20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CH" dirty="0" smtClean="0"/>
              <a:t>Mastertextformat bearbeiten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5" name="Rectangle 4"/>
          <p:cNvSpPr/>
          <p:nvPr userDrawn="1"/>
        </p:nvSpPr>
        <p:spPr>
          <a:xfrm>
            <a:off x="-166256" y="0"/>
            <a:ext cx="9310255"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NZ"/>
          </a:p>
        </p:txBody>
      </p:sp>
      <p:sp>
        <p:nvSpPr>
          <p:cNvPr id="2" name="Titel 1"/>
          <p:cNvSpPr>
            <a:spLocks noGrp="1"/>
          </p:cNvSpPr>
          <p:nvPr>
            <p:ph type="ctrTitle"/>
          </p:nvPr>
        </p:nvSpPr>
        <p:spPr>
          <a:xfrm>
            <a:off x="685800" y="2130425"/>
            <a:ext cx="7772400" cy="1470025"/>
          </a:xfrm>
        </p:spPr>
        <p:txBody>
          <a:bodyPr/>
          <a:lstStyle>
            <a:lvl1pPr>
              <a:defRPr>
                <a:solidFill>
                  <a:schemeClr val="tx1"/>
                </a:solidFill>
              </a:defRPr>
            </a:lvl1pPr>
          </a:lstStyle>
          <a:p>
            <a:r>
              <a:rPr lang="de-CH" dirty="0"/>
              <a:t>Mastertitelformat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CH"/>
              <a:t>Master-Untertitelformat bearbeiten</a:t>
            </a:r>
            <a:endParaRPr lang="de-DE"/>
          </a:p>
        </p:txBody>
      </p:sp>
      <p:sp>
        <p:nvSpPr>
          <p:cNvPr id="4" name="Freeform 3"/>
          <p:cNvSpPr/>
          <p:nvPr userDrawn="1"/>
        </p:nvSpPr>
        <p:spPr>
          <a:xfrm>
            <a:off x="7166105" y="-17375"/>
            <a:ext cx="3079310" cy="7027334"/>
          </a:xfrm>
          <a:custGeom>
            <a:avLst/>
            <a:gdLst>
              <a:gd name="connsiteX0" fmla="*/ 1990739 w 3079310"/>
              <a:gd name="connsiteY0" fmla="*/ 0 h 7027334"/>
              <a:gd name="connsiteX1" fmla="*/ 442548 w 3079310"/>
              <a:gd name="connsiteY1" fmla="*/ 1850572 h 7027334"/>
              <a:gd name="connsiteX2" fmla="*/ 1652072 w 3079310"/>
              <a:gd name="connsiteY2" fmla="*/ 2733524 h 7027334"/>
              <a:gd name="connsiteX3" fmla="*/ 103882 w 3079310"/>
              <a:gd name="connsiteY3" fmla="*/ 3616477 h 7027334"/>
              <a:gd name="connsiteX4" fmla="*/ 587691 w 3079310"/>
              <a:gd name="connsiteY4" fmla="*/ 4995334 h 7027334"/>
              <a:gd name="connsiteX5" fmla="*/ 1724644 w 3079310"/>
              <a:gd name="connsiteY5" fmla="*/ 5938762 h 7027334"/>
              <a:gd name="connsiteX6" fmla="*/ 19215 w 3079310"/>
              <a:gd name="connsiteY6" fmla="*/ 6845905 h 7027334"/>
              <a:gd name="connsiteX7" fmla="*/ 3079310 w 3079310"/>
              <a:gd name="connsiteY7" fmla="*/ 7027334 h 7027334"/>
              <a:gd name="connsiteX0" fmla="*/ 1990739 w 3079310"/>
              <a:gd name="connsiteY0" fmla="*/ 0 h 7027334"/>
              <a:gd name="connsiteX1" fmla="*/ 442548 w 3079310"/>
              <a:gd name="connsiteY1" fmla="*/ 1850572 h 7027334"/>
              <a:gd name="connsiteX2" fmla="*/ 1652072 w 3079310"/>
              <a:gd name="connsiteY2" fmla="*/ 2733524 h 7027334"/>
              <a:gd name="connsiteX3" fmla="*/ 103882 w 3079310"/>
              <a:gd name="connsiteY3" fmla="*/ 3616477 h 7027334"/>
              <a:gd name="connsiteX4" fmla="*/ 587691 w 3079310"/>
              <a:gd name="connsiteY4" fmla="*/ 4995334 h 7027334"/>
              <a:gd name="connsiteX5" fmla="*/ 1724644 w 3079310"/>
              <a:gd name="connsiteY5" fmla="*/ 5938762 h 7027334"/>
              <a:gd name="connsiteX6" fmla="*/ 19215 w 3079310"/>
              <a:gd name="connsiteY6" fmla="*/ 6845905 h 7027334"/>
              <a:gd name="connsiteX7" fmla="*/ 3079310 w 3079310"/>
              <a:gd name="connsiteY7" fmla="*/ 7027334 h 7027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79310" h="7027334">
                <a:moveTo>
                  <a:pt x="1990739" y="0"/>
                </a:moveTo>
                <a:cubicBezTo>
                  <a:pt x="1244865" y="697492"/>
                  <a:pt x="498992" y="1394985"/>
                  <a:pt x="442548" y="1850572"/>
                </a:cubicBezTo>
                <a:cubicBezTo>
                  <a:pt x="386104" y="2306159"/>
                  <a:pt x="1708516" y="2439207"/>
                  <a:pt x="1652072" y="2733524"/>
                </a:cubicBezTo>
                <a:cubicBezTo>
                  <a:pt x="1595628" y="3027841"/>
                  <a:pt x="281279" y="3239509"/>
                  <a:pt x="103882" y="3616477"/>
                </a:cubicBezTo>
                <a:cubicBezTo>
                  <a:pt x="-73515" y="3993445"/>
                  <a:pt x="220802" y="4620381"/>
                  <a:pt x="587691" y="4995334"/>
                </a:cubicBezTo>
                <a:cubicBezTo>
                  <a:pt x="954580" y="5370287"/>
                  <a:pt x="1819390" y="5630334"/>
                  <a:pt x="1724644" y="5938762"/>
                </a:cubicBezTo>
                <a:cubicBezTo>
                  <a:pt x="1629898" y="6247190"/>
                  <a:pt x="-206563" y="6664476"/>
                  <a:pt x="19215" y="6845905"/>
                </a:cubicBezTo>
                <a:cubicBezTo>
                  <a:pt x="244993" y="7027334"/>
                  <a:pt x="3079310" y="7027334"/>
                  <a:pt x="3079310" y="7027334"/>
                </a:cubicBezTo>
              </a:path>
            </a:pathLst>
          </a:custGeom>
          <a:solidFill>
            <a:srgbClr val="376092">
              <a:alpha val="57647"/>
            </a:srgbClr>
          </a:solidFill>
          <a:ln>
            <a:no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633413" y="274638"/>
            <a:ext cx="8053387" cy="1143000"/>
          </a:xfrm>
        </p:spPr>
        <p:txBody>
          <a:bodyPr/>
          <a:lstStyle/>
          <a:p>
            <a:r>
              <a:rPr lang="de-CH"/>
              <a:t>Mastertitelformat bearbeiten</a:t>
            </a:r>
            <a:endParaRPr lang="de-DE"/>
          </a:p>
        </p:txBody>
      </p:sp>
      <p:sp>
        <p:nvSpPr>
          <p:cNvPr id="3" name="Tabellenplatzhalter 2"/>
          <p:cNvSpPr>
            <a:spLocks noGrp="1"/>
          </p:cNvSpPr>
          <p:nvPr>
            <p:ph type="tbl" idx="1"/>
          </p:nvPr>
        </p:nvSpPr>
        <p:spPr>
          <a:xfrm>
            <a:off x="633413" y="1600200"/>
            <a:ext cx="8056562" cy="4881563"/>
          </a:xfrm>
        </p:spPr>
        <p:txBody>
          <a:bodyPr/>
          <a:lstStyle/>
          <a:p>
            <a:pPr lvl="0"/>
            <a:endParaRPr lang="de-DE"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633413" y="274638"/>
            <a:ext cx="8053387" cy="1143000"/>
          </a:xfrm>
        </p:spPr>
        <p:txBody>
          <a:bodyPr/>
          <a:lstStyle/>
          <a:p>
            <a:r>
              <a:rPr lang="de-CH"/>
              <a:t>Mastertitelformat bearbeiten</a:t>
            </a:r>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hteck 5"/>
          <p:cNvSpPr/>
          <p:nvPr userDrawn="1"/>
        </p:nvSpPr>
        <p:spPr>
          <a:xfrm>
            <a:off x="457201" y="0"/>
            <a:ext cx="8686800" cy="1224000"/>
          </a:xfrm>
          <a:prstGeom prst="rect">
            <a:avLst/>
          </a:prstGeom>
          <a:solidFill>
            <a:srgbClr val="297EAD">
              <a:alpha val="71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CH">
              <a:solidFill>
                <a:srgbClr val="FFFFFF"/>
              </a:solidFill>
              <a:latin typeface="Arial" charset="0"/>
              <a:ea typeface="ＭＳ Ｐゴシック" charset="-128"/>
              <a:cs typeface="ＭＳ Ｐゴシック" charset="-128"/>
            </a:endParaRPr>
          </a:p>
        </p:txBody>
      </p:sp>
      <p:sp>
        <p:nvSpPr>
          <p:cNvPr id="1026" name="Titelplatzhalter 1"/>
          <p:cNvSpPr>
            <a:spLocks noGrp="1"/>
          </p:cNvSpPr>
          <p:nvPr>
            <p:ph type="title"/>
          </p:nvPr>
        </p:nvSpPr>
        <p:spPr bwMode="auto">
          <a:xfrm>
            <a:off x="633413" y="0"/>
            <a:ext cx="8053387" cy="12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CH" dirty="0" smtClean="0"/>
              <a:t>Slide title</a:t>
            </a:r>
            <a:endParaRPr lang="de-DE" dirty="0" smtClean="0"/>
          </a:p>
        </p:txBody>
      </p:sp>
      <p:sp>
        <p:nvSpPr>
          <p:cNvPr id="1027" name="Textplatzhalter 2"/>
          <p:cNvSpPr>
            <a:spLocks noGrp="1"/>
          </p:cNvSpPr>
          <p:nvPr>
            <p:ph type="body" idx="1"/>
          </p:nvPr>
        </p:nvSpPr>
        <p:spPr bwMode="auto">
          <a:xfrm>
            <a:off x="633413" y="1745673"/>
            <a:ext cx="8056562" cy="47360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CH" dirty="0" smtClean="0"/>
              <a:t>Text level 1</a:t>
            </a:r>
          </a:p>
          <a:p>
            <a:pPr lvl="1"/>
            <a:r>
              <a:rPr lang="de-CH" dirty="0" smtClean="0"/>
              <a:t>Text level 2</a:t>
            </a:r>
          </a:p>
          <a:p>
            <a:pPr lvl="2"/>
            <a:r>
              <a:rPr lang="de-CH" dirty="0" smtClean="0"/>
              <a:t>Text level 3</a:t>
            </a:r>
          </a:p>
        </p:txBody>
      </p:sp>
      <p:sp>
        <p:nvSpPr>
          <p:cNvPr id="6" name="Rechteck 5"/>
          <p:cNvSpPr/>
          <p:nvPr userDrawn="1"/>
        </p:nvSpPr>
        <p:spPr>
          <a:xfrm>
            <a:off x="0" y="0"/>
            <a:ext cx="455613" cy="1224000"/>
          </a:xfrm>
          <a:prstGeom prst="rect">
            <a:avLst/>
          </a:prstGeom>
          <a:solidFill>
            <a:srgbClr val="297EA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CH">
              <a:solidFill>
                <a:srgbClr val="FFFFFF"/>
              </a:solidFill>
              <a:latin typeface="Arial" charset="0"/>
              <a:ea typeface="ＭＳ Ｐゴシック" charset="-128"/>
              <a:cs typeface="ＭＳ Ｐゴシック" charset="-128"/>
            </a:endParaRPr>
          </a:p>
        </p:txBody>
      </p:sp>
      <p:sp>
        <p:nvSpPr>
          <p:cNvPr id="7" name="Textfeld 6"/>
          <p:cNvSpPr txBox="1"/>
          <p:nvPr userDrawn="1"/>
        </p:nvSpPr>
        <p:spPr>
          <a:xfrm rot="16200000">
            <a:off x="7643812" y="5475288"/>
            <a:ext cx="2549525" cy="184150"/>
          </a:xfrm>
          <a:prstGeom prst="rect">
            <a:avLst/>
          </a:prstGeom>
          <a:noFill/>
        </p:spPr>
        <p:txBody>
          <a:bodyPr>
            <a:spAutoFit/>
          </a:bodyPr>
          <a:lstStyle/>
          <a:p>
            <a:r>
              <a:rPr lang="de-DE" sz="600" dirty="0" smtClean="0"/>
              <a:t>ACC </a:t>
            </a:r>
            <a:r>
              <a:rPr lang="de-DE" sz="600" dirty="0" err="1" smtClean="0"/>
              <a:t>ONIHL</a:t>
            </a:r>
            <a:r>
              <a:rPr lang="de-DE" sz="600" dirty="0" smtClean="0"/>
              <a:t> Data</a:t>
            </a:r>
            <a:r>
              <a:rPr lang="de-DE" sz="600" baseline="0" dirty="0" smtClean="0"/>
              <a:t> Trend 201210</a:t>
            </a:r>
            <a:endParaRPr lang="de-DE" sz="600" dirty="0"/>
          </a:p>
        </p:txBody>
      </p:sp>
      <p:sp>
        <p:nvSpPr>
          <p:cNvPr id="9" name="Freeform 8"/>
          <p:cNvSpPr/>
          <p:nvPr userDrawn="1"/>
        </p:nvSpPr>
        <p:spPr>
          <a:xfrm>
            <a:off x="5190380" y="2850236"/>
            <a:ext cx="4654558" cy="4168812"/>
          </a:xfrm>
          <a:custGeom>
            <a:avLst/>
            <a:gdLst>
              <a:gd name="connsiteX0" fmla="*/ 5656454 w 6190702"/>
              <a:gd name="connsiteY0" fmla="*/ 372940 h 5299559"/>
              <a:gd name="connsiteX1" fmla="*/ 4101408 w 6190702"/>
              <a:gd name="connsiteY1" fmla="*/ 1513240 h 5299559"/>
              <a:gd name="connsiteX2" fmla="*/ 4645674 w 6190702"/>
              <a:gd name="connsiteY2" fmla="*/ 2977490 h 5299559"/>
              <a:gd name="connsiteX3" fmla="*/ 1483745 w 6190702"/>
              <a:gd name="connsiteY3" fmla="*/ 3754967 h 5299559"/>
              <a:gd name="connsiteX4" fmla="*/ 213790 w 6190702"/>
              <a:gd name="connsiteY4" fmla="*/ 4908226 h 5299559"/>
              <a:gd name="connsiteX5" fmla="*/ 5773083 w 6190702"/>
              <a:gd name="connsiteY5" fmla="*/ 4921183 h 5299559"/>
              <a:gd name="connsiteX6" fmla="*/ 5773083 w 6190702"/>
              <a:gd name="connsiteY6" fmla="*/ 385898 h 5299559"/>
              <a:gd name="connsiteX7" fmla="*/ 5656454 w 6190702"/>
              <a:gd name="connsiteY7" fmla="*/ 372940 h 5299559"/>
              <a:gd name="connsiteX0" fmla="*/ 5656454 w 6193658"/>
              <a:gd name="connsiteY0" fmla="*/ 83987 h 5010606"/>
              <a:gd name="connsiteX1" fmla="*/ 4101408 w 6193658"/>
              <a:gd name="connsiteY1" fmla="*/ 1224287 h 5010606"/>
              <a:gd name="connsiteX2" fmla="*/ 4645674 w 6193658"/>
              <a:gd name="connsiteY2" fmla="*/ 2688537 h 5010606"/>
              <a:gd name="connsiteX3" fmla="*/ 1483745 w 6193658"/>
              <a:gd name="connsiteY3" fmla="*/ 3466014 h 5010606"/>
              <a:gd name="connsiteX4" fmla="*/ 213790 w 6193658"/>
              <a:gd name="connsiteY4" fmla="*/ 4619273 h 5010606"/>
              <a:gd name="connsiteX5" fmla="*/ 5773083 w 6193658"/>
              <a:gd name="connsiteY5" fmla="*/ 4632230 h 5010606"/>
              <a:gd name="connsiteX6" fmla="*/ 5773083 w 6193658"/>
              <a:gd name="connsiteY6" fmla="*/ 96945 h 5010606"/>
              <a:gd name="connsiteX7" fmla="*/ 5656454 w 6193658"/>
              <a:gd name="connsiteY7" fmla="*/ 83987 h 5010606"/>
              <a:gd name="connsiteX0" fmla="*/ 5760123 w 6185362"/>
              <a:gd name="connsiteY0" fmla="*/ 381722 h 5295383"/>
              <a:gd name="connsiteX1" fmla="*/ 4101408 w 6185362"/>
              <a:gd name="connsiteY1" fmla="*/ 1509064 h 5295383"/>
              <a:gd name="connsiteX2" fmla="*/ 4645674 w 6185362"/>
              <a:gd name="connsiteY2" fmla="*/ 2973314 h 5295383"/>
              <a:gd name="connsiteX3" fmla="*/ 1483745 w 6185362"/>
              <a:gd name="connsiteY3" fmla="*/ 3750791 h 5295383"/>
              <a:gd name="connsiteX4" fmla="*/ 213790 w 6185362"/>
              <a:gd name="connsiteY4" fmla="*/ 4904050 h 5295383"/>
              <a:gd name="connsiteX5" fmla="*/ 5773083 w 6185362"/>
              <a:gd name="connsiteY5" fmla="*/ 4917007 h 5295383"/>
              <a:gd name="connsiteX6" fmla="*/ 5773083 w 6185362"/>
              <a:gd name="connsiteY6" fmla="*/ 381722 h 5295383"/>
              <a:gd name="connsiteX7" fmla="*/ 5760123 w 6185362"/>
              <a:gd name="connsiteY7" fmla="*/ 381722 h 5295383"/>
              <a:gd name="connsiteX0" fmla="*/ 5773083 w 6254044"/>
              <a:gd name="connsiteY0" fmla="*/ 144248 h 5057909"/>
              <a:gd name="connsiteX1" fmla="*/ 4101408 w 6254044"/>
              <a:gd name="connsiteY1" fmla="*/ 1271590 h 5057909"/>
              <a:gd name="connsiteX2" fmla="*/ 4645674 w 6254044"/>
              <a:gd name="connsiteY2" fmla="*/ 2735840 h 5057909"/>
              <a:gd name="connsiteX3" fmla="*/ 1483745 w 6254044"/>
              <a:gd name="connsiteY3" fmla="*/ 3513317 h 5057909"/>
              <a:gd name="connsiteX4" fmla="*/ 213790 w 6254044"/>
              <a:gd name="connsiteY4" fmla="*/ 4666576 h 5057909"/>
              <a:gd name="connsiteX5" fmla="*/ 5773083 w 6254044"/>
              <a:gd name="connsiteY5" fmla="*/ 4679533 h 5057909"/>
              <a:gd name="connsiteX6" fmla="*/ 5773083 w 6254044"/>
              <a:gd name="connsiteY6" fmla="*/ 144248 h 5057909"/>
              <a:gd name="connsiteX0" fmla="*/ 5773083 w 6194154"/>
              <a:gd name="connsiteY0" fmla="*/ 432329 h 5345990"/>
              <a:gd name="connsiteX1" fmla="*/ 5526868 w 6194154"/>
              <a:gd name="connsiteY1" fmla="*/ 312177 h 5345990"/>
              <a:gd name="connsiteX2" fmla="*/ 4101408 w 6194154"/>
              <a:gd name="connsiteY2" fmla="*/ 1559671 h 5345990"/>
              <a:gd name="connsiteX3" fmla="*/ 4645674 w 6194154"/>
              <a:gd name="connsiteY3" fmla="*/ 3023921 h 5345990"/>
              <a:gd name="connsiteX4" fmla="*/ 1483745 w 6194154"/>
              <a:gd name="connsiteY4" fmla="*/ 3801398 h 5345990"/>
              <a:gd name="connsiteX5" fmla="*/ 213790 w 6194154"/>
              <a:gd name="connsiteY5" fmla="*/ 4954657 h 5345990"/>
              <a:gd name="connsiteX6" fmla="*/ 5773083 w 6194154"/>
              <a:gd name="connsiteY6" fmla="*/ 4967614 h 5345990"/>
              <a:gd name="connsiteX7" fmla="*/ 5773083 w 6194154"/>
              <a:gd name="connsiteY7" fmla="*/ 432329 h 5345990"/>
              <a:gd name="connsiteX0" fmla="*/ 5879014 w 6300085"/>
              <a:gd name="connsiteY0" fmla="*/ 432329 h 5376666"/>
              <a:gd name="connsiteX1" fmla="*/ 5632799 w 6300085"/>
              <a:gd name="connsiteY1" fmla="*/ 312177 h 5376666"/>
              <a:gd name="connsiteX2" fmla="*/ 4207339 w 6300085"/>
              <a:gd name="connsiteY2" fmla="*/ 1559671 h 5376666"/>
              <a:gd name="connsiteX3" fmla="*/ 4751605 w 6300085"/>
              <a:gd name="connsiteY3" fmla="*/ 3023921 h 5376666"/>
              <a:gd name="connsiteX4" fmla="*/ 1589676 w 6300085"/>
              <a:gd name="connsiteY4" fmla="*/ 3801398 h 5376666"/>
              <a:gd name="connsiteX5" fmla="*/ 203092 w 6300085"/>
              <a:gd name="connsiteY5" fmla="*/ 5045363 h 5376666"/>
              <a:gd name="connsiteX6" fmla="*/ 5879014 w 6300085"/>
              <a:gd name="connsiteY6" fmla="*/ 4967614 h 5376666"/>
              <a:gd name="connsiteX7" fmla="*/ 5879014 w 6300085"/>
              <a:gd name="connsiteY7" fmla="*/ 432329 h 5376666"/>
              <a:gd name="connsiteX0" fmla="*/ 5874059 w 6295130"/>
              <a:gd name="connsiteY0" fmla="*/ 432329 h 5327236"/>
              <a:gd name="connsiteX1" fmla="*/ 5627844 w 6295130"/>
              <a:gd name="connsiteY1" fmla="*/ 312177 h 5327236"/>
              <a:gd name="connsiteX2" fmla="*/ 4202384 w 6295130"/>
              <a:gd name="connsiteY2" fmla="*/ 1559671 h 5327236"/>
              <a:gd name="connsiteX3" fmla="*/ 4746650 w 6295130"/>
              <a:gd name="connsiteY3" fmla="*/ 3023921 h 5327236"/>
              <a:gd name="connsiteX4" fmla="*/ 1584721 w 6295130"/>
              <a:gd name="connsiteY4" fmla="*/ 3801398 h 5327236"/>
              <a:gd name="connsiteX5" fmla="*/ 198137 w 6295130"/>
              <a:gd name="connsiteY5" fmla="*/ 5045363 h 5327236"/>
              <a:gd name="connsiteX6" fmla="*/ 5874059 w 6295130"/>
              <a:gd name="connsiteY6" fmla="*/ 4967614 h 5327236"/>
              <a:gd name="connsiteX7" fmla="*/ 5874059 w 6295130"/>
              <a:gd name="connsiteY7" fmla="*/ 432329 h 5327236"/>
              <a:gd name="connsiteX0" fmla="*/ 5874059 w 6295130"/>
              <a:gd name="connsiteY0" fmla="*/ 432329 h 5351863"/>
              <a:gd name="connsiteX1" fmla="*/ 5627844 w 6295130"/>
              <a:gd name="connsiteY1" fmla="*/ 312177 h 5351863"/>
              <a:gd name="connsiteX2" fmla="*/ 4202384 w 6295130"/>
              <a:gd name="connsiteY2" fmla="*/ 1559671 h 5351863"/>
              <a:gd name="connsiteX3" fmla="*/ 4746650 w 6295130"/>
              <a:gd name="connsiteY3" fmla="*/ 3023921 h 5351863"/>
              <a:gd name="connsiteX4" fmla="*/ 1584721 w 6295130"/>
              <a:gd name="connsiteY4" fmla="*/ 3801398 h 5351863"/>
              <a:gd name="connsiteX5" fmla="*/ 198137 w 6295130"/>
              <a:gd name="connsiteY5" fmla="*/ 5123111 h 5351863"/>
              <a:gd name="connsiteX6" fmla="*/ 5874059 w 6295130"/>
              <a:gd name="connsiteY6" fmla="*/ 4967614 h 5351863"/>
              <a:gd name="connsiteX7" fmla="*/ 5874059 w 6295130"/>
              <a:gd name="connsiteY7" fmla="*/ 432329 h 5351863"/>
              <a:gd name="connsiteX0" fmla="*/ 5859297 w 6056290"/>
              <a:gd name="connsiteY0" fmla="*/ 439661 h 5483422"/>
              <a:gd name="connsiteX1" fmla="*/ 5613082 w 6056290"/>
              <a:gd name="connsiteY1" fmla="*/ 319509 h 5483422"/>
              <a:gd name="connsiteX2" fmla="*/ 4187622 w 6056290"/>
              <a:gd name="connsiteY2" fmla="*/ 1567003 h 5483422"/>
              <a:gd name="connsiteX3" fmla="*/ 4731888 w 6056290"/>
              <a:gd name="connsiteY3" fmla="*/ 3031253 h 5483422"/>
              <a:gd name="connsiteX4" fmla="*/ 1569959 w 6056290"/>
              <a:gd name="connsiteY4" fmla="*/ 3808730 h 5483422"/>
              <a:gd name="connsiteX5" fmla="*/ 183375 w 6056290"/>
              <a:gd name="connsiteY5" fmla="*/ 5130443 h 5483422"/>
              <a:gd name="connsiteX6" fmla="*/ 5548287 w 6056290"/>
              <a:gd name="connsiteY6" fmla="*/ 5078610 h 5483422"/>
              <a:gd name="connsiteX7" fmla="*/ 5859297 w 6056290"/>
              <a:gd name="connsiteY7" fmla="*/ 439661 h 5483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56290" h="5483422">
                <a:moveTo>
                  <a:pt x="5859297" y="439661"/>
                </a:moveTo>
                <a:cubicBezTo>
                  <a:pt x="5870096" y="-353522"/>
                  <a:pt x="5891694" y="131619"/>
                  <a:pt x="5613082" y="319509"/>
                </a:cubicBezTo>
                <a:cubicBezTo>
                  <a:pt x="5334470" y="507399"/>
                  <a:pt x="4334488" y="1115046"/>
                  <a:pt x="4187622" y="1567003"/>
                </a:cubicBezTo>
                <a:cubicBezTo>
                  <a:pt x="4040756" y="2018960"/>
                  <a:pt x="5168165" y="2657632"/>
                  <a:pt x="4731888" y="3031253"/>
                </a:cubicBezTo>
                <a:cubicBezTo>
                  <a:pt x="4295611" y="3404874"/>
                  <a:pt x="2328045" y="3458865"/>
                  <a:pt x="1569959" y="3808730"/>
                </a:cubicBezTo>
                <a:cubicBezTo>
                  <a:pt x="811874" y="4158595"/>
                  <a:pt x="-479680" y="4918796"/>
                  <a:pt x="183375" y="5130443"/>
                </a:cubicBezTo>
                <a:cubicBezTo>
                  <a:pt x="846430" y="5342090"/>
                  <a:pt x="4621738" y="5832331"/>
                  <a:pt x="5548287" y="5078610"/>
                </a:cubicBezTo>
                <a:cubicBezTo>
                  <a:pt x="6474836" y="4324889"/>
                  <a:pt x="5848498" y="1232844"/>
                  <a:pt x="5859297" y="439661"/>
                </a:cubicBezTo>
                <a:close/>
              </a:path>
            </a:pathLst>
          </a:custGeom>
          <a:solidFill>
            <a:schemeClr val="tx2">
              <a:lumMod val="40000"/>
              <a:lumOff val="60000"/>
              <a:alpha val="52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iming>
    <p:tnLst>
      <p:par>
        <p:cTn id="1" dur="indefinite" restart="never" nodeType="tmRoot"/>
      </p:par>
    </p:tnLst>
  </p:timing>
  <p:txStyles>
    <p:titleStyle>
      <a:lvl1pPr algn="l" defTabSz="457200" rtl="0" eaLnBrk="0" fontAlgn="base" hangingPunct="0">
        <a:spcBef>
          <a:spcPct val="0"/>
        </a:spcBef>
        <a:spcAft>
          <a:spcPct val="0"/>
        </a:spcAft>
        <a:defRPr sz="2800" kern="1200">
          <a:solidFill>
            <a:schemeClr val="bg1"/>
          </a:solidFill>
          <a:latin typeface="Arial"/>
          <a:ea typeface="ＭＳ Ｐゴシック" charset="-128"/>
          <a:cs typeface="ＭＳ Ｐゴシック" charset="-128"/>
        </a:defRPr>
      </a:lvl1pPr>
      <a:lvl2pPr algn="l" defTabSz="457200" rtl="0" eaLnBrk="0" fontAlgn="base" hangingPunct="0">
        <a:spcBef>
          <a:spcPct val="0"/>
        </a:spcBef>
        <a:spcAft>
          <a:spcPct val="0"/>
        </a:spcAft>
        <a:defRPr sz="2400">
          <a:solidFill>
            <a:schemeClr val="tx1"/>
          </a:solidFill>
          <a:latin typeface="Arial" charset="0"/>
          <a:ea typeface="ＭＳ Ｐゴシック" charset="-128"/>
          <a:cs typeface="ＭＳ Ｐゴシック" charset="-128"/>
        </a:defRPr>
      </a:lvl2pPr>
      <a:lvl3pPr algn="l" defTabSz="457200" rtl="0" eaLnBrk="0" fontAlgn="base" hangingPunct="0">
        <a:spcBef>
          <a:spcPct val="0"/>
        </a:spcBef>
        <a:spcAft>
          <a:spcPct val="0"/>
        </a:spcAft>
        <a:defRPr sz="2400">
          <a:solidFill>
            <a:schemeClr val="tx1"/>
          </a:solidFill>
          <a:latin typeface="Arial" charset="0"/>
          <a:ea typeface="ＭＳ Ｐゴシック" charset="-128"/>
          <a:cs typeface="ＭＳ Ｐゴシック" charset="-128"/>
        </a:defRPr>
      </a:lvl3pPr>
      <a:lvl4pPr algn="l" defTabSz="457200" rtl="0" eaLnBrk="0" fontAlgn="base" hangingPunct="0">
        <a:spcBef>
          <a:spcPct val="0"/>
        </a:spcBef>
        <a:spcAft>
          <a:spcPct val="0"/>
        </a:spcAft>
        <a:defRPr sz="2400">
          <a:solidFill>
            <a:schemeClr val="tx1"/>
          </a:solidFill>
          <a:latin typeface="Arial" charset="0"/>
          <a:ea typeface="ＭＳ Ｐゴシック" charset="-128"/>
          <a:cs typeface="ＭＳ Ｐゴシック" charset="-128"/>
        </a:defRPr>
      </a:lvl4pPr>
      <a:lvl5pPr algn="l" defTabSz="457200" rtl="0" eaLnBrk="0" fontAlgn="base" hangingPunct="0">
        <a:spcBef>
          <a:spcPct val="0"/>
        </a:spcBef>
        <a:spcAft>
          <a:spcPct val="0"/>
        </a:spcAft>
        <a:defRPr sz="2400">
          <a:solidFill>
            <a:schemeClr val="tx1"/>
          </a:solidFill>
          <a:latin typeface="Arial" charset="0"/>
          <a:ea typeface="ＭＳ Ｐゴシック" charset="-128"/>
          <a:cs typeface="ＭＳ Ｐゴシック" charset="-128"/>
        </a:defRPr>
      </a:lvl5pPr>
      <a:lvl6pPr marL="457200" algn="l" defTabSz="457200" rtl="0" fontAlgn="base">
        <a:spcBef>
          <a:spcPct val="0"/>
        </a:spcBef>
        <a:spcAft>
          <a:spcPct val="0"/>
        </a:spcAft>
        <a:defRPr sz="4400">
          <a:solidFill>
            <a:schemeClr val="tx1"/>
          </a:solidFill>
          <a:latin typeface="Arial" charset="0"/>
          <a:ea typeface="ＭＳ Ｐゴシック" charset="-128"/>
        </a:defRPr>
      </a:lvl6pPr>
      <a:lvl7pPr marL="914400" algn="l" defTabSz="457200" rtl="0" fontAlgn="base">
        <a:spcBef>
          <a:spcPct val="0"/>
        </a:spcBef>
        <a:spcAft>
          <a:spcPct val="0"/>
        </a:spcAft>
        <a:defRPr sz="4400">
          <a:solidFill>
            <a:schemeClr val="tx1"/>
          </a:solidFill>
          <a:latin typeface="Arial" charset="0"/>
          <a:ea typeface="ＭＳ Ｐゴシック" charset="-128"/>
        </a:defRPr>
      </a:lvl7pPr>
      <a:lvl8pPr marL="1371600" algn="l" defTabSz="457200" rtl="0" fontAlgn="base">
        <a:spcBef>
          <a:spcPct val="0"/>
        </a:spcBef>
        <a:spcAft>
          <a:spcPct val="0"/>
        </a:spcAft>
        <a:defRPr sz="4400">
          <a:solidFill>
            <a:schemeClr val="tx1"/>
          </a:solidFill>
          <a:latin typeface="Arial" charset="0"/>
          <a:ea typeface="ＭＳ Ｐゴシック" charset="-128"/>
        </a:defRPr>
      </a:lvl8pPr>
      <a:lvl9pPr marL="1828800" algn="l" defTabSz="457200" rtl="0" fontAlgn="base">
        <a:spcBef>
          <a:spcPct val="0"/>
        </a:spcBef>
        <a:spcAft>
          <a:spcPct val="0"/>
        </a:spcAft>
        <a:defRPr sz="4400">
          <a:solidFill>
            <a:schemeClr val="tx1"/>
          </a:solidFill>
          <a:latin typeface="Arial" charset="0"/>
          <a:ea typeface="ＭＳ Ｐゴシック" charset="-128"/>
        </a:defRPr>
      </a:lvl9pPr>
    </p:titleStyle>
    <p:bodyStyle>
      <a:lvl1pPr marL="0" indent="-180000" algn="l" defTabSz="457200" rtl="0" eaLnBrk="0" fontAlgn="base" hangingPunct="0">
        <a:spcBef>
          <a:spcPts val="1000"/>
        </a:spcBef>
        <a:spcAft>
          <a:spcPct val="0"/>
        </a:spcAft>
        <a:buFont typeface="Wingdings" pitchFamily="16" charset="2"/>
        <a:buChar char="§"/>
        <a:defRPr sz="2200" kern="1200">
          <a:solidFill>
            <a:schemeClr val="tx1"/>
          </a:solidFill>
          <a:latin typeface="Arial"/>
          <a:ea typeface="ＭＳ Ｐゴシック" charset="-128"/>
          <a:cs typeface="ＭＳ Ｐゴシック" charset="-128"/>
        </a:defRPr>
      </a:lvl1pPr>
      <a:lvl2pPr marL="540000" indent="-180000" algn="l" defTabSz="457200" rtl="0" eaLnBrk="0" fontAlgn="base" hangingPunct="0">
        <a:spcBef>
          <a:spcPts val="800"/>
        </a:spcBef>
        <a:spcAft>
          <a:spcPct val="0"/>
        </a:spcAft>
        <a:buFont typeface="Wingdings" pitchFamily="2" charset="2"/>
        <a:buChar char="§"/>
        <a:defRPr sz="1800" kern="1200">
          <a:solidFill>
            <a:schemeClr val="tx1"/>
          </a:solidFill>
          <a:latin typeface="Arial"/>
          <a:ea typeface="ＭＳ Ｐゴシック" pitchFamily="16" charset="-128"/>
          <a:cs typeface="Arial"/>
        </a:defRPr>
      </a:lvl2pPr>
      <a:lvl3pPr marL="900000" indent="-180000" algn="l" defTabSz="457200" rtl="0" eaLnBrk="0" fontAlgn="base" hangingPunct="0">
        <a:spcBef>
          <a:spcPts val="600"/>
        </a:spcBef>
        <a:spcAft>
          <a:spcPct val="0"/>
        </a:spcAft>
        <a:buFont typeface="Wingdings" pitchFamily="2" charset="2"/>
        <a:buChar char="§"/>
        <a:defRPr sz="1600" kern="1200">
          <a:solidFill>
            <a:schemeClr val="tx1">
              <a:lumMod val="50000"/>
              <a:lumOff val="50000"/>
            </a:schemeClr>
          </a:solidFill>
          <a:latin typeface="Arial"/>
          <a:ea typeface="ＭＳ Ｐゴシック" pitchFamily="16" charset="-128"/>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pitchFamily="16" charset="-128"/>
          <a:cs typeface="Arial"/>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pitchFamily="16"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55754"/>
            <a:ext cx="7772400" cy="1682873"/>
          </a:xfrm>
        </p:spPr>
        <p:txBody>
          <a:bodyPr/>
          <a:lstStyle/>
          <a:p>
            <a:pPr>
              <a:spcAft>
                <a:spcPts val="200"/>
              </a:spcAft>
            </a:pPr>
            <a:r>
              <a:rPr lang="en-NZ" dirty="0" smtClean="0"/>
              <a:t>Changes in ACC cover for Hearing Loss</a:t>
            </a:r>
            <a:r>
              <a:rPr lang="en-NZ" dirty="0"/>
              <a:t/>
            </a:r>
            <a:br>
              <a:rPr lang="en-NZ" dirty="0"/>
            </a:br>
            <a:r>
              <a:rPr lang="en-NZ" sz="2000" i="1" dirty="0"/>
              <a:t>Occupational Noise Induced Hearing Loss (</a:t>
            </a:r>
            <a:r>
              <a:rPr lang="en-NZ" sz="2000" i="1" dirty="0" err="1"/>
              <a:t>ONIHL</a:t>
            </a:r>
            <a:r>
              <a:rPr lang="en-NZ" sz="2000" i="1" dirty="0"/>
              <a:t>)</a:t>
            </a:r>
          </a:p>
        </p:txBody>
      </p:sp>
      <p:sp>
        <p:nvSpPr>
          <p:cNvPr id="4" name="Subtitle 2"/>
          <p:cNvSpPr txBox="1">
            <a:spLocks/>
          </p:cNvSpPr>
          <p:nvPr/>
        </p:nvSpPr>
        <p:spPr bwMode="auto">
          <a:xfrm>
            <a:off x="685800" y="2715233"/>
            <a:ext cx="6400800" cy="7994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defTabSz="457200" rtl="0" eaLnBrk="0" fontAlgn="base" hangingPunct="0">
              <a:spcBef>
                <a:spcPts val="1000"/>
              </a:spcBef>
              <a:spcAft>
                <a:spcPct val="0"/>
              </a:spcAft>
              <a:buFont typeface="Wingdings" pitchFamily="16" charset="2"/>
              <a:buNone/>
              <a:defRPr sz="2200" kern="1200">
                <a:solidFill>
                  <a:schemeClr val="tx1"/>
                </a:solidFill>
                <a:latin typeface="Arial"/>
                <a:ea typeface="ＭＳ Ｐゴシック" charset="-128"/>
                <a:cs typeface="ＭＳ Ｐゴシック" charset="-128"/>
              </a:defRPr>
            </a:lvl1pPr>
            <a:lvl2pPr marL="457200" indent="0" algn="ctr" defTabSz="457200" rtl="0" eaLnBrk="0" fontAlgn="base" hangingPunct="0">
              <a:spcBef>
                <a:spcPts val="800"/>
              </a:spcBef>
              <a:spcAft>
                <a:spcPct val="0"/>
              </a:spcAft>
              <a:buFont typeface="Wingdings" pitchFamily="2" charset="2"/>
              <a:buNone/>
              <a:defRPr sz="1800" kern="1200">
                <a:solidFill>
                  <a:schemeClr val="tx1"/>
                </a:solidFill>
                <a:latin typeface="Arial"/>
                <a:ea typeface="ＭＳ Ｐゴシック" pitchFamily="16" charset="-128"/>
                <a:cs typeface="Arial"/>
              </a:defRPr>
            </a:lvl2pPr>
            <a:lvl3pPr marL="914400" indent="0" algn="ctr" defTabSz="457200" rtl="0" eaLnBrk="0" fontAlgn="base" hangingPunct="0">
              <a:spcBef>
                <a:spcPts val="600"/>
              </a:spcBef>
              <a:spcAft>
                <a:spcPct val="0"/>
              </a:spcAft>
              <a:buFont typeface="Wingdings" pitchFamily="2" charset="2"/>
              <a:buNone/>
              <a:defRPr sz="1600" kern="1200">
                <a:solidFill>
                  <a:schemeClr val="tx1">
                    <a:lumMod val="50000"/>
                    <a:lumOff val="50000"/>
                  </a:schemeClr>
                </a:solidFill>
                <a:latin typeface="Arial"/>
                <a:ea typeface="ＭＳ Ｐゴシック" pitchFamily="16" charset="-128"/>
                <a:cs typeface="Arial"/>
              </a:defRPr>
            </a:lvl3pPr>
            <a:lvl4pPr marL="1371600" indent="0" algn="ctr" defTabSz="457200" rtl="0" eaLnBrk="0" fontAlgn="base" hangingPunct="0">
              <a:spcBef>
                <a:spcPct val="20000"/>
              </a:spcBef>
              <a:spcAft>
                <a:spcPct val="0"/>
              </a:spcAft>
              <a:buFont typeface="Arial" charset="0"/>
              <a:buNone/>
              <a:defRPr sz="2000" kern="1200">
                <a:solidFill>
                  <a:schemeClr val="tx1"/>
                </a:solidFill>
                <a:latin typeface="Arial"/>
                <a:ea typeface="ＭＳ Ｐゴシック" pitchFamily="16" charset="-128"/>
                <a:cs typeface="Arial"/>
              </a:defRPr>
            </a:lvl4pPr>
            <a:lvl5pPr marL="1828800" indent="0" algn="ctr" defTabSz="457200" rtl="0" eaLnBrk="0" fontAlgn="base" hangingPunct="0">
              <a:spcBef>
                <a:spcPct val="20000"/>
              </a:spcBef>
              <a:spcAft>
                <a:spcPct val="0"/>
              </a:spcAft>
              <a:buFont typeface="Arial" charset="0"/>
              <a:buNone/>
              <a:defRPr sz="2000" kern="1200">
                <a:solidFill>
                  <a:schemeClr val="tx1"/>
                </a:solidFill>
                <a:latin typeface="Arial"/>
                <a:ea typeface="ＭＳ Ｐゴシック" pitchFamily="16" charset="-128"/>
                <a:cs typeface="Arial"/>
              </a:defRPr>
            </a:lvl5pPr>
            <a:lvl6pPr marL="2286000" indent="0" algn="ctr" defTabSz="457200" rtl="0" eaLnBrk="1" latinLnBrk="0" hangingPunct="1">
              <a:spcBef>
                <a:spcPct val="20000"/>
              </a:spcBef>
              <a:buFont typeface="Arial"/>
              <a:buNone/>
              <a:defRPr sz="2000" kern="1200">
                <a:solidFill>
                  <a:schemeClr val="tx1"/>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solidFill>
                <a:latin typeface="+mn-lt"/>
                <a:ea typeface="+mn-ea"/>
                <a:cs typeface="+mn-cs"/>
              </a:defRPr>
            </a:lvl9pPr>
          </a:lstStyle>
          <a:p>
            <a:pPr algn="l">
              <a:spcBef>
                <a:spcPts val="0"/>
              </a:spcBef>
              <a:spcAft>
                <a:spcPts val="0"/>
              </a:spcAft>
            </a:pPr>
            <a:r>
              <a:rPr lang="en-NZ" sz="1800" dirty="0" smtClean="0"/>
              <a:t>Mike Sharp</a:t>
            </a:r>
          </a:p>
          <a:p>
            <a:pPr algn="l">
              <a:spcBef>
                <a:spcPts val="0"/>
              </a:spcBef>
              <a:spcAft>
                <a:spcPts val="0"/>
              </a:spcAft>
            </a:pPr>
            <a:r>
              <a:rPr lang="en-NZ" sz="1800" dirty="0" smtClean="0"/>
              <a:t>Phonak NZ Ltd</a:t>
            </a:r>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3954" y="5890667"/>
            <a:ext cx="1818765" cy="967333"/>
          </a:xfrm>
          <a:prstGeom prst="rect">
            <a:avLst/>
          </a:prstGeom>
        </p:spPr>
      </p:pic>
      <p:pic>
        <p:nvPicPr>
          <p:cNvPr id="8" name="Picture 3" descr="C:\Users\11DDRE~1\AppData\Local\Temp\Bolero_Q_M312_Mini_Hook_Pair.jpg"/>
          <p:cNvPicPr>
            <a:picLocks noChangeAspect="1" noChangeArrowheads="1"/>
          </p:cNvPicPr>
          <p:nvPr/>
        </p:nvPicPr>
        <p:blipFill rotWithShape="1">
          <a:blip r:embed="rId4" cstate="print">
            <a:extLst>
              <a:ext uri="{28A0092B-C50C-407E-A947-70E740481C1C}">
                <a14:useLocalDpi xmlns:a14="http://schemas.microsoft.com/office/drawing/2010/main" xmlns="" val="0"/>
              </a:ext>
            </a:extLst>
          </a:blip>
          <a:srcRect l="10122" t="9939" r="10124" b="9327"/>
          <a:stretch/>
        </p:blipFill>
        <p:spPr bwMode="auto">
          <a:xfrm>
            <a:off x="5173874" y="3978976"/>
            <a:ext cx="1177173" cy="1191635"/>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795428" y="3613273"/>
            <a:ext cx="2749645" cy="227739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ACC &amp; </a:t>
            </a:r>
            <a:r>
              <a:rPr lang="en-NZ" b="1" dirty="0" err="1" smtClean="0"/>
              <a:t>ONIHL</a:t>
            </a:r>
            <a:r>
              <a:rPr lang="en-NZ" b="1" dirty="0" smtClean="0"/>
              <a:t>: 2011 &amp; on</a:t>
            </a:r>
            <a:r>
              <a:rPr lang="en-NZ" dirty="0" smtClean="0"/>
              <a:t/>
            </a:r>
            <a:br>
              <a:rPr lang="en-NZ" dirty="0" smtClean="0"/>
            </a:br>
            <a:r>
              <a:rPr lang="en-NZ" dirty="0" smtClean="0"/>
              <a:t>What apportionment really means</a:t>
            </a:r>
            <a:endParaRPr lang="en-NZ"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870586205"/>
              </p:ext>
            </p:extLst>
          </p:nvPr>
        </p:nvGraphicFramePr>
        <p:xfrm>
          <a:off x="633413" y="1746250"/>
          <a:ext cx="7400245" cy="3073400"/>
        </p:xfrm>
        <a:graphic>
          <a:graphicData uri="http://schemas.openxmlformats.org/drawingml/2006/table">
            <a:tbl>
              <a:tblPr firstRow="1" bandRow="1">
                <a:tableStyleId>{5C22544A-7EE6-4342-B048-85BDC9FD1C3A}</a:tableStyleId>
              </a:tblPr>
              <a:tblGrid>
                <a:gridCol w="987084"/>
                <a:gridCol w="948532"/>
                <a:gridCol w="1839685"/>
                <a:gridCol w="1158196"/>
                <a:gridCol w="1233374"/>
                <a:gridCol w="1233374"/>
              </a:tblGrid>
              <a:tr h="370840">
                <a:tc gridSpan="4">
                  <a:txBody>
                    <a:bodyPr/>
                    <a:lstStyle/>
                    <a:p>
                      <a:pPr algn="ctr"/>
                      <a:r>
                        <a:rPr lang="en-NZ" dirty="0" smtClean="0">
                          <a:solidFill>
                            <a:schemeClr val="tx1"/>
                          </a:solidFill>
                          <a:latin typeface="Arial" pitchFamily="34" charset="0"/>
                          <a:cs typeface="Arial" pitchFamily="34" charset="0"/>
                        </a:rPr>
                        <a:t>% Hearing Loss</a:t>
                      </a:r>
                      <a:endParaRPr lang="en-NZ" dirty="0">
                        <a:solidFill>
                          <a:schemeClr val="tx1"/>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hMerge="1">
                  <a:txBody>
                    <a:bodyPr/>
                    <a:lstStyle/>
                    <a:p>
                      <a:endParaRPr lang="en-NZ"/>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2">
                        <a:lumMod val="20000"/>
                        <a:lumOff val="80000"/>
                      </a:schemeClr>
                    </a:solidFill>
                  </a:tcPr>
                </a:tc>
                <a:tc hMerge="1">
                  <a:txBody>
                    <a:bodyPr/>
                    <a:lstStyle/>
                    <a:p>
                      <a:endParaRPr lang="en-NZ"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2">
                        <a:lumMod val="20000"/>
                        <a:lumOff val="80000"/>
                      </a:schemeClr>
                    </a:solidFill>
                  </a:tcPr>
                </a:tc>
                <a:tc hMerge="1">
                  <a:txBody>
                    <a:bodyPr/>
                    <a:lstStyle/>
                    <a:p>
                      <a:pPr algn="ctr"/>
                      <a:endParaRPr lang="en-NZ"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lumMod val="60000"/>
                        <a:lumOff val="40000"/>
                      </a:schemeClr>
                    </a:solidFill>
                  </a:tcPr>
                </a:tc>
                <a:tc gridSpan="2">
                  <a:txBody>
                    <a:bodyPr/>
                    <a:lstStyle/>
                    <a:p>
                      <a:pPr algn="ctr"/>
                      <a:r>
                        <a:rPr lang="en-NZ" dirty="0" smtClean="0">
                          <a:solidFill>
                            <a:schemeClr val="tx1"/>
                          </a:solidFill>
                          <a:latin typeface="Arial" pitchFamily="34" charset="0"/>
                          <a:cs typeface="Arial" pitchFamily="34" charset="0"/>
                        </a:rPr>
                        <a:t>ACC &amp; MOH Contribution</a:t>
                      </a:r>
                      <a:endParaRPr lang="en-NZ"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lumMod val="60000"/>
                        <a:lumOff val="40000"/>
                      </a:schemeClr>
                    </a:solidFill>
                  </a:tcPr>
                </a:tc>
                <a:tc hMerge="1">
                  <a:txBody>
                    <a:bodyPr/>
                    <a:lstStyle/>
                    <a:p>
                      <a:pPr algn="ctr"/>
                      <a:endParaRPr lang="en-NZ" dirty="0">
                        <a:solidFill>
                          <a:schemeClr val="tx1"/>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lumMod val="60000"/>
                        <a:lumOff val="40000"/>
                      </a:schemeClr>
                    </a:solidFill>
                  </a:tcPr>
                </a:tc>
              </a:tr>
              <a:tr h="571681">
                <a:tc>
                  <a:txBody>
                    <a:bodyPr/>
                    <a:lstStyle/>
                    <a:p>
                      <a:pPr algn="ctr"/>
                      <a:r>
                        <a:rPr lang="en-NZ" dirty="0" smtClean="0">
                          <a:solidFill>
                            <a:schemeClr val="tx1"/>
                          </a:solidFill>
                          <a:latin typeface="Arial" pitchFamily="34" charset="0"/>
                          <a:cs typeface="Arial" pitchFamily="34" charset="0"/>
                        </a:rPr>
                        <a:t>Total</a:t>
                      </a:r>
                      <a:endParaRPr lang="en-NZ" dirty="0">
                        <a:solidFill>
                          <a:schemeClr val="tx1"/>
                        </a:solidFill>
                        <a:latin typeface="Arial" pitchFamily="34" charset="0"/>
                        <a:cs typeface="Arial" pitchFamily="34" charset="0"/>
                      </a:endParaRPr>
                    </a:p>
                  </a:txBody>
                  <a:tcPr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NZ" dirty="0" err="1" smtClean="0">
                          <a:solidFill>
                            <a:schemeClr val="tx1"/>
                          </a:solidFill>
                          <a:latin typeface="Arial" pitchFamily="34" charset="0"/>
                          <a:cs typeface="Arial" pitchFamily="34" charset="0"/>
                        </a:rPr>
                        <a:t>ONIHL</a:t>
                      </a:r>
                      <a:endParaRPr lang="en-NZ" dirty="0">
                        <a:solidFill>
                          <a:schemeClr val="tx1"/>
                        </a:solidFill>
                        <a:latin typeface="Arial" pitchFamily="34" charset="0"/>
                        <a:cs typeface="Arial" pitchFamily="34" charset="0"/>
                      </a:endParaRPr>
                    </a:p>
                  </a:txBody>
                  <a:tcPr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NZ" dirty="0" err="1" smtClean="0">
                          <a:solidFill>
                            <a:schemeClr val="tx1"/>
                          </a:solidFill>
                          <a:latin typeface="Arial" pitchFamily="34" charset="0"/>
                          <a:cs typeface="Arial" pitchFamily="34" charset="0"/>
                        </a:rPr>
                        <a:t>Other</a:t>
                      </a:r>
                      <a:r>
                        <a:rPr lang="en-NZ" baseline="30000" dirty="0" err="1" smtClean="0">
                          <a:solidFill>
                            <a:schemeClr val="tx1"/>
                          </a:solidFill>
                          <a:latin typeface="Arial" pitchFamily="34" charset="0"/>
                          <a:cs typeface="Arial" pitchFamily="34" charset="0"/>
                        </a:rPr>
                        <a:t>a</a:t>
                      </a:r>
                      <a:r>
                        <a:rPr lang="en-NZ" dirty="0" smtClean="0">
                          <a:solidFill>
                            <a:schemeClr val="tx1"/>
                          </a:solidFill>
                          <a:latin typeface="Arial" pitchFamily="34" charset="0"/>
                          <a:cs typeface="Arial" pitchFamily="34" charset="0"/>
                        </a:rPr>
                        <a:t/>
                      </a:r>
                      <a:br>
                        <a:rPr lang="en-NZ" dirty="0" smtClean="0">
                          <a:solidFill>
                            <a:schemeClr val="tx1"/>
                          </a:solidFill>
                          <a:latin typeface="Arial" pitchFamily="34" charset="0"/>
                          <a:cs typeface="Arial" pitchFamily="34" charset="0"/>
                        </a:rPr>
                      </a:br>
                      <a:r>
                        <a:rPr lang="en-NZ" sz="1400" dirty="0" smtClean="0">
                          <a:solidFill>
                            <a:schemeClr val="tx1"/>
                          </a:solidFill>
                          <a:latin typeface="Arial" pitchFamily="34" charset="0"/>
                          <a:cs typeface="Arial" pitchFamily="34" charset="0"/>
                        </a:rPr>
                        <a:t>Age, other</a:t>
                      </a:r>
                      <a:r>
                        <a:rPr lang="en-NZ" sz="1400" baseline="0" dirty="0" smtClean="0">
                          <a:solidFill>
                            <a:schemeClr val="tx1"/>
                          </a:solidFill>
                          <a:latin typeface="Arial" pitchFamily="34" charset="0"/>
                          <a:cs typeface="Arial" pitchFamily="34" charset="0"/>
                        </a:rPr>
                        <a:t> pathology</a:t>
                      </a:r>
                      <a:endParaRPr lang="en-NZ" sz="1400" dirty="0">
                        <a:solidFill>
                          <a:schemeClr val="tx1"/>
                        </a:solidFill>
                        <a:latin typeface="Arial" pitchFamily="34" charset="0"/>
                        <a:cs typeface="Arial" pitchFamily="34" charset="0"/>
                      </a:endParaRPr>
                    </a:p>
                  </a:txBody>
                  <a:tcPr anchor="b">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NZ" dirty="0" smtClean="0">
                          <a:solidFill>
                            <a:schemeClr val="tx1"/>
                          </a:solidFill>
                          <a:latin typeface="Arial" pitchFamily="34" charset="0"/>
                          <a:cs typeface="Arial" pitchFamily="34" charset="0"/>
                        </a:rPr>
                        <a:t>%</a:t>
                      </a:r>
                      <a:r>
                        <a:rPr lang="en-NZ" dirty="0" err="1" smtClean="0">
                          <a:solidFill>
                            <a:schemeClr val="tx1"/>
                          </a:solidFill>
                          <a:latin typeface="Arial" pitchFamily="34" charset="0"/>
                          <a:cs typeface="Arial" pitchFamily="34" charset="0"/>
                        </a:rPr>
                        <a:t>ONIHL</a:t>
                      </a:r>
                      <a:endParaRPr lang="en-NZ" dirty="0">
                        <a:solidFill>
                          <a:schemeClr val="tx1"/>
                        </a:solidFill>
                        <a:latin typeface="Arial" pitchFamily="34" charset="0"/>
                        <a:cs typeface="Arial" pitchFamily="34" charset="0"/>
                      </a:endParaRPr>
                    </a:p>
                  </a:txBody>
                  <a:tcPr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NZ" dirty="0" smtClean="0">
                          <a:solidFill>
                            <a:schemeClr val="tx1"/>
                          </a:solidFill>
                          <a:latin typeface="Arial" pitchFamily="34" charset="0"/>
                          <a:cs typeface="Arial" pitchFamily="34" charset="0"/>
                        </a:rPr>
                        <a:t>ACC</a:t>
                      </a:r>
                      <a:endParaRPr lang="en-NZ" dirty="0">
                        <a:solidFill>
                          <a:schemeClr val="tx1"/>
                        </a:solidFill>
                        <a:latin typeface="Arial" pitchFamily="34" charset="0"/>
                        <a:cs typeface="Arial" pitchFamily="34" charset="0"/>
                      </a:endParaRPr>
                    </a:p>
                  </a:txBody>
                  <a:tcPr anchor="b">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NZ" dirty="0" smtClean="0">
                          <a:solidFill>
                            <a:schemeClr val="tx1"/>
                          </a:solidFill>
                          <a:latin typeface="Arial" pitchFamily="34" charset="0"/>
                          <a:cs typeface="Arial" pitchFamily="34" charset="0"/>
                        </a:rPr>
                        <a:t>MOH</a:t>
                      </a:r>
                      <a:endParaRPr lang="en-NZ" dirty="0">
                        <a:solidFill>
                          <a:schemeClr val="tx1"/>
                        </a:solidFill>
                        <a:latin typeface="Arial" pitchFamily="34" charset="0"/>
                        <a:cs typeface="Arial" pitchFamily="34" charset="0"/>
                      </a:endParaRPr>
                    </a:p>
                  </a:txBody>
                  <a:tcPr anchor="b">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r>
              <a:tr h="370840">
                <a:tc>
                  <a:txBody>
                    <a:bodyPr/>
                    <a:lstStyle/>
                    <a:p>
                      <a:pPr algn="ctr"/>
                      <a:r>
                        <a:rPr lang="en-NZ" sz="1600" dirty="0" smtClean="0">
                          <a:latin typeface="Arial" pitchFamily="34" charset="0"/>
                          <a:cs typeface="Arial" pitchFamily="34" charset="0"/>
                        </a:rPr>
                        <a:t>7.4%</a:t>
                      </a:r>
                      <a:r>
                        <a:rPr lang="en-NZ" sz="1600" baseline="30000" dirty="0" smtClean="0">
                          <a:latin typeface="Arial" pitchFamily="34" charset="0"/>
                          <a:cs typeface="Arial" pitchFamily="34" charset="0"/>
                        </a:rPr>
                        <a:t>b</a:t>
                      </a:r>
                      <a:endParaRPr lang="en-NZ" sz="1600" dirty="0">
                        <a:latin typeface="Arial" pitchFamily="34" charset="0"/>
                        <a:cs typeface="Arial"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5.0%</a:t>
                      </a:r>
                      <a:endParaRPr lang="en-NZ" sz="1600" dirty="0">
                        <a:latin typeface="Arial" pitchFamily="34" charset="0"/>
                        <a:cs typeface="Arial"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2.4%</a:t>
                      </a:r>
                      <a:endParaRPr lang="en-NZ" sz="1600" dirty="0">
                        <a:latin typeface="Arial" pitchFamily="34" charset="0"/>
                        <a:cs typeface="Arial"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67.6%</a:t>
                      </a:r>
                      <a:endParaRPr lang="en-NZ" sz="1600" dirty="0">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$0</a:t>
                      </a:r>
                      <a:endParaRPr lang="en-NZ"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$889</a:t>
                      </a:r>
                      <a:endParaRPr lang="en-NZ" sz="1600" dirty="0">
                        <a:latin typeface="Arial" pitchFamily="34" charset="0"/>
                        <a:cs typeface="Arial"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NZ" sz="1600" dirty="0" smtClean="0">
                          <a:latin typeface="Arial" pitchFamily="34" charset="0"/>
                          <a:cs typeface="Arial" pitchFamily="34" charset="0"/>
                        </a:rPr>
                        <a:t>7.4%</a:t>
                      </a:r>
                      <a:r>
                        <a:rPr lang="en-NZ" sz="1600" baseline="30000" dirty="0" smtClean="0">
                          <a:latin typeface="Arial" pitchFamily="34" charset="0"/>
                          <a:cs typeface="Arial" pitchFamily="34" charset="0"/>
                        </a:rPr>
                        <a:t>b</a:t>
                      </a:r>
                      <a:endParaRPr lang="en-NZ" sz="1600" dirty="0">
                        <a:latin typeface="Arial" pitchFamily="34" charset="0"/>
                        <a:cs typeface="Arial"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7.4%</a:t>
                      </a:r>
                      <a:endParaRPr lang="en-NZ" sz="1600" dirty="0">
                        <a:latin typeface="Arial" pitchFamily="34" charset="0"/>
                        <a:cs typeface="Arial"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0.0%</a:t>
                      </a:r>
                      <a:endParaRPr lang="en-NZ" sz="1600" dirty="0">
                        <a:latin typeface="Arial" pitchFamily="34" charset="0"/>
                        <a:cs typeface="Arial"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100.0%</a:t>
                      </a:r>
                      <a:endParaRPr lang="en-NZ" sz="1600" dirty="0">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$4,200</a:t>
                      </a:r>
                      <a:endParaRPr lang="en-NZ"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$800</a:t>
                      </a:r>
                      <a:endParaRPr lang="en-NZ" sz="1600" dirty="0">
                        <a:latin typeface="Arial" pitchFamily="34" charset="0"/>
                        <a:cs typeface="Arial"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NZ" sz="1600" dirty="0" smtClean="0">
                          <a:latin typeface="Arial" pitchFamily="34" charset="0"/>
                          <a:cs typeface="Arial" pitchFamily="34" charset="0"/>
                        </a:rPr>
                        <a:t>25.0%</a:t>
                      </a:r>
                      <a:r>
                        <a:rPr lang="en-NZ" sz="1600" baseline="30000" dirty="0" smtClean="0">
                          <a:latin typeface="Arial" pitchFamily="34" charset="0"/>
                          <a:cs typeface="Arial" pitchFamily="34" charset="0"/>
                        </a:rPr>
                        <a:t>b</a:t>
                      </a:r>
                      <a:endParaRPr lang="en-NZ" sz="1600" dirty="0">
                        <a:latin typeface="Arial" pitchFamily="34" charset="0"/>
                        <a:cs typeface="Arial"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7.4%</a:t>
                      </a:r>
                      <a:endParaRPr lang="en-NZ" sz="1600" dirty="0">
                        <a:latin typeface="Arial" pitchFamily="34" charset="0"/>
                        <a:cs typeface="Arial"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17.6%</a:t>
                      </a:r>
                      <a:endParaRPr lang="en-NZ" sz="1600" dirty="0">
                        <a:latin typeface="Arial" pitchFamily="34" charset="0"/>
                        <a:cs typeface="Arial"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29.6%</a:t>
                      </a:r>
                      <a:endParaRPr lang="en-NZ" sz="1600" dirty="0">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$1,260</a:t>
                      </a:r>
                      <a:endParaRPr lang="en-NZ"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$622</a:t>
                      </a:r>
                      <a:endParaRPr lang="en-NZ" sz="1600" dirty="0">
                        <a:latin typeface="Arial" pitchFamily="34" charset="0"/>
                        <a:cs typeface="Arial"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NZ" sz="1600" dirty="0" smtClean="0">
                          <a:latin typeface="Arial" pitchFamily="34" charset="0"/>
                          <a:cs typeface="Arial" pitchFamily="34" charset="0"/>
                        </a:rPr>
                        <a:t>25.0%</a:t>
                      </a:r>
                      <a:r>
                        <a:rPr lang="en-NZ" sz="1600" baseline="30000" dirty="0" smtClean="0">
                          <a:latin typeface="Arial" pitchFamily="34" charset="0"/>
                          <a:cs typeface="Arial" pitchFamily="34" charset="0"/>
                        </a:rPr>
                        <a:t>b</a:t>
                      </a:r>
                      <a:endParaRPr lang="en-NZ" sz="1600" dirty="0">
                        <a:latin typeface="Arial" pitchFamily="34" charset="0"/>
                        <a:cs typeface="Arial"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18.0%</a:t>
                      </a:r>
                      <a:endParaRPr lang="en-NZ" sz="1600" dirty="0">
                        <a:latin typeface="Arial" pitchFamily="34" charset="0"/>
                        <a:cs typeface="Arial"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7.0%</a:t>
                      </a:r>
                      <a:endParaRPr lang="en-NZ" sz="1600" dirty="0">
                        <a:latin typeface="Arial" pitchFamily="34" charset="0"/>
                        <a:cs typeface="Arial"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72.0%</a:t>
                      </a:r>
                      <a:endParaRPr lang="en-NZ" sz="1600" dirty="0">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$3,360</a:t>
                      </a:r>
                      <a:endParaRPr lang="en-NZ"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$178</a:t>
                      </a:r>
                      <a:endParaRPr lang="en-NZ" sz="1600" dirty="0">
                        <a:latin typeface="Arial" pitchFamily="34" charset="0"/>
                        <a:cs typeface="Arial"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NZ" sz="1600" dirty="0" smtClean="0">
                          <a:latin typeface="Arial" pitchFamily="34" charset="0"/>
                          <a:cs typeface="Arial" pitchFamily="34" charset="0"/>
                        </a:rPr>
                        <a:t>48.0%</a:t>
                      </a:r>
                      <a:r>
                        <a:rPr lang="en-NZ" sz="1600" baseline="30000" dirty="0" smtClean="0">
                          <a:latin typeface="Arial" pitchFamily="34" charset="0"/>
                          <a:cs typeface="Arial" pitchFamily="34" charset="0"/>
                        </a:rPr>
                        <a:t>b</a:t>
                      </a:r>
                      <a:endParaRPr lang="en-NZ" sz="1600" dirty="0">
                        <a:latin typeface="Arial" pitchFamily="34" charset="0"/>
                        <a:cs typeface="Arial"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7.4%</a:t>
                      </a:r>
                      <a:endParaRPr lang="en-NZ" sz="1600" dirty="0">
                        <a:latin typeface="Arial" pitchFamily="34" charset="0"/>
                        <a:cs typeface="Arial"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40.6%</a:t>
                      </a:r>
                      <a:endParaRPr lang="en-NZ" sz="1600" dirty="0">
                        <a:latin typeface="Arial" pitchFamily="34" charset="0"/>
                        <a:cs typeface="Arial"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15.4%</a:t>
                      </a:r>
                      <a:endParaRPr lang="en-NZ" sz="1600" dirty="0">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$840</a:t>
                      </a:r>
                      <a:endParaRPr lang="en-NZ"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NZ" sz="1600" dirty="0" smtClean="0">
                          <a:latin typeface="Arial" pitchFamily="34" charset="0"/>
                          <a:cs typeface="Arial" pitchFamily="34" charset="0"/>
                        </a:rPr>
                        <a:t>$710</a:t>
                      </a:r>
                      <a:endParaRPr lang="en-NZ" sz="1600" dirty="0">
                        <a:latin typeface="Arial" pitchFamily="34" charset="0"/>
                        <a:cs typeface="Arial"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5" name="TextBox 4"/>
          <p:cNvSpPr txBox="1"/>
          <p:nvPr/>
        </p:nvSpPr>
        <p:spPr>
          <a:xfrm>
            <a:off x="614363" y="4886274"/>
            <a:ext cx="7429500" cy="523220"/>
          </a:xfrm>
          <a:prstGeom prst="rect">
            <a:avLst/>
          </a:prstGeom>
          <a:noFill/>
        </p:spPr>
        <p:txBody>
          <a:bodyPr wrap="square" rtlCol="0">
            <a:spAutoFit/>
          </a:bodyPr>
          <a:lstStyle/>
          <a:p>
            <a:pPr marL="87313" indent="-87313"/>
            <a:r>
              <a:rPr lang="en-NZ" sz="1600" baseline="30000" dirty="0" smtClean="0"/>
              <a:t>a	</a:t>
            </a:r>
            <a:r>
              <a:rPr lang="en-NZ" sz="1400" dirty="0" smtClean="0"/>
              <a:t>As diagnosed by </a:t>
            </a:r>
            <a:r>
              <a:rPr lang="en-NZ" sz="1400" dirty="0" err="1" smtClean="0"/>
              <a:t>ORL</a:t>
            </a:r>
            <a:r>
              <a:rPr lang="en-NZ" sz="1400" dirty="0" smtClean="0"/>
              <a:t>, based mainly on case history</a:t>
            </a:r>
            <a:endParaRPr lang="en-NZ" sz="1400" baseline="30000" dirty="0" smtClean="0"/>
          </a:p>
          <a:p>
            <a:pPr marL="87313" indent="-87313"/>
            <a:r>
              <a:rPr lang="en-NZ" sz="1600" baseline="30000" dirty="0" smtClean="0"/>
              <a:t>b </a:t>
            </a:r>
            <a:r>
              <a:rPr lang="en-NZ" sz="1400" dirty="0" smtClean="0"/>
              <a:t>Potentially require similar hearing aid technology (power does not carry a price premium)</a:t>
            </a:r>
          </a:p>
        </p:txBody>
      </p:sp>
    </p:spTree>
    <p:extLst>
      <p:ext uri="{BB962C8B-B14F-4D97-AF65-F5344CB8AC3E}">
        <p14:creationId xmlns:p14="http://schemas.microsoft.com/office/powerpoint/2010/main" xmlns="" val="15311057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ACC &amp; </a:t>
            </a:r>
            <a:r>
              <a:rPr lang="en-NZ" b="1" dirty="0" err="1" smtClean="0"/>
              <a:t>ONIHL</a:t>
            </a:r>
            <a:r>
              <a:rPr lang="en-NZ" b="1" dirty="0" smtClean="0"/>
              <a:t>: 2011 &amp; on</a:t>
            </a:r>
            <a:br>
              <a:rPr lang="en-NZ" b="1" dirty="0" smtClean="0"/>
            </a:br>
            <a:r>
              <a:rPr lang="en-NZ" dirty="0"/>
              <a:t>Impact of regulations on </a:t>
            </a:r>
            <a:r>
              <a:rPr lang="en-NZ" dirty="0" smtClean="0"/>
              <a:t>demand for services</a:t>
            </a:r>
            <a:endParaRPr lang="en-NZ" dirty="0"/>
          </a:p>
        </p:txBody>
      </p:sp>
      <p:pic>
        <p:nvPicPr>
          <p:cNvPr id="3077" name="Picture 5"/>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1752196"/>
            <a:ext cx="9144000" cy="51058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11" name="Straight Connector 10"/>
          <p:cNvCxnSpPr/>
          <p:nvPr/>
        </p:nvCxnSpPr>
        <p:spPr>
          <a:xfrm>
            <a:off x="7739743" y="1789814"/>
            <a:ext cx="0" cy="4088472"/>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6915150" y="2857499"/>
            <a:ext cx="272758" cy="2568357"/>
          </a:xfrm>
          <a:prstGeom prst="rect">
            <a:avLst/>
          </a:prstGeom>
          <a:solidFill>
            <a:schemeClr val="bg1"/>
          </a:solidFill>
        </p:spPr>
        <p:txBody>
          <a:bodyPr vert="vert270" wrap="square" lIns="36000" tIns="36000" rIns="36000" bIns="36000" rtlCol="0">
            <a:spAutoFit/>
          </a:bodyPr>
          <a:lstStyle/>
          <a:p>
            <a:pPr algn="ctr"/>
            <a:r>
              <a:rPr lang="en-NZ" sz="1300" b="1" dirty="0" smtClean="0">
                <a:solidFill>
                  <a:schemeClr val="bg1">
                    <a:lumMod val="50000"/>
                  </a:schemeClr>
                </a:solidFill>
              </a:rPr>
              <a:t>DATA NOT AVAILABLE</a:t>
            </a:r>
            <a:endParaRPr lang="en-NZ" sz="1300" b="1" dirty="0">
              <a:solidFill>
                <a:schemeClr val="bg1">
                  <a:lumMod val="50000"/>
                </a:schemeClr>
              </a:solidFill>
            </a:endParaRPr>
          </a:p>
        </p:txBody>
      </p:sp>
      <p:sp>
        <p:nvSpPr>
          <p:cNvPr id="6" name="TextBox 5"/>
          <p:cNvSpPr txBox="1"/>
          <p:nvPr/>
        </p:nvSpPr>
        <p:spPr>
          <a:xfrm>
            <a:off x="5857875" y="2857498"/>
            <a:ext cx="272758" cy="2568357"/>
          </a:xfrm>
          <a:prstGeom prst="rect">
            <a:avLst/>
          </a:prstGeom>
          <a:solidFill>
            <a:schemeClr val="bg1"/>
          </a:solidFill>
        </p:spPr>
        <p:txBody>
          <a:bodyPr vert="vert270" wrap="square" lIns="36000" tIns="36000" rIns="36000" bIns="36000" rtlCol="0">
            <a:spAutoFit/>
          </a:bodyPr>
          <a:lstStyle/>
          <a:p>
            <a:pPr algn="ctr"/>
            <a:r>
              <a:rPr lang="en-NZ" sz="1300" b="1" dirty="0" smtClean="0">
                <a:solidFill>
                  <a:schemeClr val="bg1">
                    <a:lumMod val="50000"/>
                  </a:schemeClr>
                </a:solidFill>
              </a:rPr>
              <a:t>DATA NOT AVAILABLE</a:t>
            </a:r>
            <a:endParaRPr lang="en-NZ" sz="1300" b="1" dirty="0">
              <a:solidFill>
                <a:schemeClr val="bg1">
                  <a:lumMod val="50000"/>
                </a:schemeClr>
              </a:solidFill>
            </a:endParaRPr>
          </a:p>
        </p:txBody>
      </p:sp>
    </p:spTree>
    <p:extLst>
      <p:ext uri="{BB962C8B-B14F-4D97-AF65-F5344CB8AC3E}">
        <p14:creationId xmlns:p14="http://schemas.microsoft.com/office/powerpoint/2010/main" xmlns="" val="305517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ACC &amp; </a:t>
            </a:r>
            <a:r>
              <a:rPr lang="en-NZ" b="1" dirty="0" err="1" smtClean="0"/>
              <a:t>ONIHL</a:t>
            </a:r>
            <a:r>
              <a:rPr lang="en-NZ" b="1" dirty="0" smtClean="0"/>
              <a:t>: 2011 &amp; on</a:t>
            </a:r>
            <a:br>
              <a:rPr lang="en-NZ" b="1" dirty="0" smtClean="0"/>
            </a:br>
            <a:r>
              <a:rPr lang="en-NZ" dirty="0"/>
              <a:t>Annual spend on hearing loss by ACC</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1789814"/>
            <a:ext cx="9144000" cy="50681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5" name="Straight Connector 4"/>
          <p:cNvCxnSpPr/>
          <p:nvPr/>
        </p:nvCxnSpPr>
        <p:spPr>
          <a:xfrm>
            <a:off x="6901543" y="1789814"/>
            <a:ext cx="0" cy="4088472"/>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grpSp>
        <p:nvGrpSpPr>
          <p:cNvPr id="9" name="Group 8"/>
          <p:cNvGrpSpPr/>
          <p:nvPr/>
        </p:nvGrpSpPr>
        <p:grpSpPr>
          <a:xfrm>
            <a:off x="7306129" y="1524000"/>
            <a:ext cx="1981200" cy="5334000"/>
            <a:chOff x="7293429" y="1524000"/>
            <a:chExt cx="1981200" cy="5334000"/>
          </a:xfrm>
        </p:grpSpPr>
        <p:sp>
          <p:nvSpPr>
            <p:cNvPr id="8" name="Rectangle 7"/>
            <p:cNvSpPr/>
            <p:nvPr/>
          </p:nvSpPr>
          <p:spPr>
            <a:xfrm>
              <a:off x="8044543" y="1524000"/>
              <a:ext cx="1230086" cy="53340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NZ"/>
            </a:p>
          </p:txBody>
        </p:sp>
        <p:sp>
          <p:nvSpPr>
            <p:cNvPr id="11" name="Rectangle 10"/>
            <p:cNvSpPr/>
            <p:nvPr/>
          </p:nvSpPr>
          <p:spPr>
            <a:xfrm>
              <a:off x="7293429" y="6096000"/>
              <a:ext cx="1230086" cy="7620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NZ"/>
            </a:p>
          </p:txBody>
        </p:sp>
      </p:grpSp>
      <p:sp>
        <p:nvSpPr>
          <p:cNvPr id="10" name="Up-Down Arrow 9"/>
          <p:cNvSpPr/>
          <p:nvPr/>
        </p:nvSpPr>
        <p:spPr>
          <a:xfrm>
            <a:off x="8193315" y="1949450"/>
            <a:ext cx="768350" cy="2673350"/>
          </a:xfrm>
          <a:prstGeom prst="upDownArrow">
            <a:avLst>
              <a:gd name="adj1" fmla="val 61570"/>
              <a:gd name="adj2" fmla="val 50000"/>
            </a:avLst>
          </a:prstGeom>
          <a:solidFill>
            <a:srgbClr val="FF0000"/>
          </a:solidFill>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NZ" sz="1400" b="1" dirty="0" smtClean="0">
                <a:solidFill>
                  <a:schemeClr val="bg1"/>
                </a:solidFill>
                <a:latin typeface="Arial" pitchFamily="34" charset="0"/>
                <a:cs typeface="Arial" pitchFamily="34" charset="0"/>
              </a:rPr>
              <a:t>~47 </a:t>
            </a:r>
            <a:r>
              <a:rPr lang="en-NZ" sz="1400" b="1" dirty="0" err="1" smtClean="0">
                <a:solidFill>
                  <a:schemeClr val="bg1"/>
                </a:solidFill>
                <a:latin typeface="Arial" pitchFamily="34" charset="0"/>
                <a:cs typeface="Arial" pitchFamily="34" charset="0"/>
              </a:rPr>
              <a:t>mio</a:t>
            </a:r>
            <a:r>
              <a:rPr lang="en-NZ" sz="1400" b="1" dirty="0" smtClean="0">
                <a:solidFill>
                  <a:schemeClr val="bg1"/>
                </a:solidFill>
                <a:latin typeface="Arial" pitchFamily="34" charset="0"/>
                <a:cs typeface="Arial" pitchFamily="34" charset="0"/>
              </a:rPr>
              <a:t>/annum (-75%)</a:t>
            </a:r>
            <a:endParaRPr lang="en-NZ" sz="14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1214447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500"/>
                                        <p:tgtEl>
                                          <p:spTgt spid="9"/>
                                        </p:tgtEl>
                                      </p:cBhvr>
                                    </p:animEffect>
                                    <p:set>
                                      <p:cBhvr>
                                        <p:cTn id="7" dur="1" fill="hold">
                                          <p:stCondLst>
                                            <p:cond delay="1499"/>
                                          </p:stCondLst>
                                        </p:cTn>
                                        <p:tgtEl>
                                          <p:spTgt spid="9"/>
                                        </p:tgtEl>
                                        <p:attrNameLst>
                                          <p:attrName>style.visibility</p:attrName>
                                        </p:attrNameLst>
                                      </p:cBhvr>
                                      <p:to>
                                        <p:strVal val="hidden"/>
                                      </p:to>
                                    </p:set>
                                  </p:childTnLst>
                                </p:cTn>
                              </p:par>
                              <p:par>
                                <p:cTn id="8" presetID="10" presetClass="entr" presetSubtype="0" fill="hold" grpId="0" nodeType="withEffect">
                                  <p:stCondLst>
                                    <p:cond delay="125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259013" y="1895475"/>
            <a:ext cx="6884987" cy="4962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NZ" b="1" dirty="0" smtClean="0"/>
              <a:t>ACC &amp; </a:t>
            </a:r>
            <a:r>
              <a:rPr lang="en-NZ" b="1" dirty="0" err="1" smtClean="0"/>
              <a:t>ONIHL</a:t>
            </a:r>
            <a:r>
              <a:rPr lang="en-NZ" b="1" dirty="0" smtClean="0"/>
              <a:t>: 2011 &amp; on</a:t>
            </a:r>
            <a:br>
              <a:rPr lang="en-NZ" b="1" dirty="0" smtClean="0"/>
            </a:br>
            <a:r>
              <a:rPr lang="en-NZ" dirty="0" smtClean="0"/>
              <a:t>Uptake of hearing aids</a:t>
            </a:r>
            <a:endParaRPr lang="en-NZ" dirty="0"/>
          </a:p>
        </p:txBody>
      </p:sp>
      <p:cxnSp>
        <p:nvCxnSpPr>
          <p:cNvPr id="11" name="Straight Connector 10"/>
          <p:cNvCxnSpPr/>
          <p:nvPr/>
        </p:nvCxnSpPr>
        <p:spPr>
          <a:xfrm>
            <a:off x="7092043" y="1895475"/>
            <a:ext cx="0" cy="4088472"/>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23221165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ACC &amp; </a:t>
            </a:r>
            <a:r>
              <a:rPr lang="en-NZ" b="1" dirty="0" err="1" smtClean="0"/>
              <a:t>ONIHL</a:t>
            </a:r>
            <a:r>
              <a:rPr lang="en-NZ" b="1" dirty="0" smtClean="0"/>
              <a:t>: Introduction of regulations</a:t>
            </a:r>
            <a:br>
              <a:rPr lang="en-NZ" b="1" dirty="0" smtClean="0"/>
            </a:br>
            <a:r>
              <a:rPr lang="en-NZ" dirty="0" smtClean="0"/>
              <a:t>Summary of impact</a:t>
            </a:r>
            <a:endParaRPr lang="en-NZ" dirty="0"/>
          </a:p>
        </p:txBody>
      </p:sp>
      <p:sp>
        <p:nvSpPr>
          <p:cNvPr id="3" name="Content Placeholder 2"/>
          <p:cNvSpPr>
            <a:spLocks noGrp="1"/>
          </p:cNvSpPr>
          <p:nvPr>
            <p:ph idx="1"/>
          </p:nvPr>
        </p:nvSpPr>
        <p:spPr>
          <a:xfrm>
            <a:off x="633413" y="1745673"/>
            <a:ext cx="8056562" cy="4702752"/>
          </a:xfrm>
        </p:spPr>
        <p:txBody>
          <a:bodyPr/>
          <a:lstStyle/>
          <a:p>
            <a:r>
              <a:rPr lang="en-NZ" dirty="0" smtClean="0"/>
              <a:t>Uptake of hearing loss services has reduced significantly more than ACC predicted</a:t>
            </a:r>
          </a:p>
          <a:p>
            <a:r>
              <a:rPr lang="en-NZ" dirty="0" smtClean="0"/>
              <a:t>It appears the introduction of regulations has seen an ~75% reduction in funding from ACC for </a:t>
            </a:r>
            <a:r>
              <a:rPr lang="en-NZ" dirty="0" err="1" smtClean="0"/>
              <a:t>ONIHL</a:t>
            </a:r>
            <a:endParaRPr lang="en-NZ" dirty="0" smtClean="0"/>
          </a:p>
          <a:p>
            <a:r>
              <a:rPr lang="en-NZ" dirty="0" smtClean="0"/>
              <a:t>Has created issues with affordability </a:t>
            </a:r>
            <a:r>
              <a:rPr lang="en-NZ" dirty="0"/>
              <a:t>&amp; access</a:t>
            </a:r>
            <a:endParaRPr lang="en-NZ" dirty="0" smtClean="0"/>
          </a:p>
          <a:p>
            <a:pPr lvl="1"/>
            <a:r>
              <a:rPr lang="en-NZ" dirty="0" smtClean="0"/>
              <a:t>Significant proportion of claimants with recognised cover and a need for hearing aids appear to not carry on with rehabilitation</a:t>
            </a:r>
          </a:p>
          <a:p>
            <a:pPr lvl="1"/>
            <a:r>
              <a:rPr lang="en-NZ" dirty="0" smtClean="0"/>
              <a:t>For same diagnosed </a:t>
            </a:r>
            <a:r>
              <a:rPr lang="en-NZ" dirty="0" err="1" smtClean="0"/>
              <a:t>ONIHL</a:t>
            </a:r>
            <a:r>
              <a:rPr lang="en-NZ" dirty="0" smtClean="0"/>
              <a:t>, can have markedly different contribution from ACC if have differing degrees of idiopathic/age-related/other hearing loss</a:t>
            </a:r>
            <a:r>
              <a:rPr lang="en-NZ" i="1" dirty="0" smtClean="0"/>
              <a:t>, even though the same hearing aids may be appropriate</a:t>
            </a:r>
          </a:p>
          <a:p>
            <a:endParaRPr lang="en-NZ" dirty="0"/>
          </a:p>
        </p:txBody>
      </p:sp>
    </p:spTree>
    <p:extLst>
      <p:ext uri="{BB962C8B-B14F-4D97-AF65-F5344CB8AC3E}">
        <p14:creationId xmlns:p14="http://schemas.microsoft.com/office/powerpoint/2010/main" xmlns="" val="38621437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ACC &amp; </a:t>
            </a:r>
            <a:r>
              <a:rPr lang="en-NZ" b="1" dirty="0" err="1" smtClean="0"/>
              <a:t>ONIHL</a:t>
            </a:r>
            <a:r>
              <a:rPr lang="en-NZ" b="1" dirty="0" smtClean="0"/>
              <a:t>: 2010 &amp; on</a:t>
            </a:r>
            <a:br>
              <a:rPr lang="en-NZ" b="1" dirty="0" smtClean="0"/>
            </a:br>
            <a:r>
              <a:rPr lang="en-NZ" dirty="0" smtClean="0"/>
              <a:t>A final point: What is happening with the </a:t>
            </a:r>
            <a:r>
              <a:rPr lang="en-NZ" dirty="0" err="1" smtClean="0"/>
              <a:t>OCL</a:t>
            </a:r>
            <a:r>
              <a:rPr lang="en-NZ" dirty="0" smtClean="0"/>
              <a:t>?</a:t>
            </a:r>
            <a:endParaRPr lang="en-NZ" dirty="0"/>
          </a:p>
        </p:txBody>
      </p:sp>
      <p:sp>
        <p:nvSpPr>
          <p:cNvPr id="3" name="Content Placeholder 2"/>
          <p:cNvSpPr>
            <a:spLocks noGrp="1"/>
          </p:cNvSpPr>
          <p:nvPr>
            <p:ph idx="1"/>
          </p:nvPr>
        </p:nvSpPr>
        <p:spPr>
          <a:xfrm>
            <a:off x="633413" y="1745673"/>
            <a:ext cx="8056562" cy="4126490"/>
          </a:xfrm>
        </p:spPr>
        <p:txBody>
          <a:bodyPr/>
          <a:lstStyle/>
          <a:p>
            <a:r>
              <a:rPr lang="en-NZ" dirty="0" smtClean="0"/>
              <a:t>Changes in last 5 years driven by </a:t>
            </a:r>
            <a:r>
              <a:rPr lang="en-NZ" dirty="0" err="1" smtClean="0"/>
              <a:t>OCL</a:t>
            </a:r>
            <a:r>
              <a:rPr lang="en-NZ" dirty="0" smtClean="0"/>
              <a:t> growth</a:t>
            </a:r>
          </a:p>
          <a:p>
            <a:pPr lvl="1"/>
            <a:r>
              <a:rPr lang="en-NZ" dirty="0" smtClean="0"/>
              <a:t>Need to have future liability fully funded by 2019</a:t>
            </a:r>
          </a:p>
          <a:p>
            <a:pPr lvl="1"/>
            <a:r>
              <a:rPr lang="en-NZ" dirty="0" smtClean="0"/>
              <a:t>Burgeoning 65+ age demographic</a:t>
            </a:r>
          </a:p>
          <a:p>
            <a:pPr lvl="1"/>
            <a:r>
              <a:rPr lang="en-NZ" dirty="0" smtClean="0"/>
              <a:t>Actuarial assumptions?</a:t>
            </a:r>
            <a:endParaRPr lang="en-NZ" dirty="0"/>
          </a:p>
          <a:p>
            <a:r>
              <a:rPr lang="en-NZ" dirty="0" smtClean="0"/>
              <a:t>ACC Report September 2012:</a:t>
            </a:r>
            <a:br>
              <a:rPr lang="en-NZ" dirty="0" smtClean="0"/>
            </a:br>
            <a:r>
              <a:rPr lang="en-NZ" dirty="0" smtClean="0"/>
              <a:t>Review of ACC Hearing Loss Regulations</a:t>
            </a:r>
          </a:p>
          <a:p>
            <a:pPr lvl="1"/>
            <a:r>
              <a:rPr lang="en-NZ" dirty="0" smtClean="0"/>
              <a:t>Reduction of </a:t>
            </a:r>
            <a:r>
              <a:rPr lang="en-NZ" dirty="0" err="1" smtClean="0"/>
              <a:t>OCL</a:t>
            </a:r>
            <a:r>
              <a:rPr lang="en-NZ" dirty="0" smtClean="0"/>
              <a:t> of ~$675mio to $682mio</a:t>
            </a:r>
          </a:p>
          <a:p>
            <a:pPr lvl="1"/>
            <a:r>
              <a:rPr lang="en-NZ" dirty="0" smtClean="0"/>
              <a:t>Cabinet advised in 2010 that regulations would reduce by ~$500mio</a:t>
            </a:r>
          </a:p>
          <a:p>
            <a:r>
              <a:rPr lang="en-NZ" dirty="0" smtClean="0"/>
              <a:t>Still issues with models of future demand for ACC compensation for hearing loss?</a:t>
            </a:r>
            <a:endParaRPr lang="en-NZ" dirty="0"/>
          </a:p>
        </p:txBody>
      </p:sp>
    </p:spTree>
    <p:extLst>
      <p:ext uri="{BB962C8B-B14F-4D97-AF65-F5344CB8AC3E}">
        <p14:creationId xmlns:p14="http://schemas.microsoft.com/office/powerpoint/2010/main" xmlns="" val="2495546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 note on the quality of available information</a:t>
            </a:r>
            <a:endParaRPr lang="en-NZ" dirty="0"/>
          </a:p>
        </p:txBody>
      </p:sp>
      <p:sp>
        <p:nvSpPr>
          <p:cNvPr id="3" name="Content Placeholder 2"/>
          <p:cNvSpPr>
            <a:spLocks noGrp="1"/>
          </p:cNvSpPr>
          <p:nvPr>
            <p:ph idx="1"/>
          </p:nvPr>
        </p:nvSpPr>
        <p:spPr/>
        <p:txBody>
          <a:bodyPr/>
          <a:lstStyle/>
          <a:p>
            <a:r>
              <a:rPr lang="en-NZ" dirty="0" smtClean="0"/>
              <a:t>Data presented today obtained from a variety of sources</a:t>
            </a:r>
          </a:p>
          <a:p>
            <a:pPr lvl="1"/>
            <a:r>
              <a:rPr lang="en-NZ" dirty="0" smtClean="0"/>
              <a:t>ACC</a:t>
            </a:r>
          </a:p>
          <a:p>
            <a:pPr lvl="1"/>
            <a:r>
              <a:rPr lang="en-NZ" dirty="0" smtClean="0"/>
              <a:t>Industry sources (e.g. HIMADA)</a:t>
            </a:r>
          </a:p>
          <a:p>
            <a:pPr lvl="1"/>
            <a:r>
              <a:rPr lang="en-NZ" dirty="0" err="1" smtClean="0"/>
              <a:t>OIA</a:t>
            </a:r>
            <a:r>
              <a:rPr lang="en-NZ" dirty="0" smtClean="0"/>
              <a:t> requests</a:t>
            </a:r>
          </a:p>
          <a:p>
            <a:r>
              <a:rPr lang="en-NZ" dirty="0" smtClean="0"/>
              <a:t>Direct comparison of various data sets not always possible</a:t>
            </a:r>
          </a:p>
          <a:p>
            <a:pPr lvl="1"/>
            <a:r>
              <a:rPr lang="en-NZ" dirty="0" smtClean="0"/>
              <a:t>Historical data may not be complete </a:t>
            </a:r>
            <a:r>
              <a:rPr lang="en-NZ" dirty="0" err="1" smtClean="0"/>
              <a:t>wrt</a:t>
            </a:r>
            <a:r>
              <a:rPr lang="en-NZ" dirty="0" smtClean="0"/>
              <a:t> recent</a:t>
            </a:r>
          </a:p>
          <a:p>
            <a:pPr lvl="1"/>
            <a:r>
              <a:rPr lang="en-NZ" dirty="0" smtClean="0"/>
              <a:t>Differences in what various data sets actually representing</a:t>
            </a:r>
          </a:p>
          <a:p>
            <a:r>
              <a:rPr lang="en-NZ" dirty="0" smtClean="0"/>
              <a:t>=&gt;Trends are indicative, but not always absolute</a:t>
            </a:r>
          </a:p>
        </p:txBody>
      </p:sp>
    </p:spTree>
    <p:extLst>
      <p:ext uri="{BB962C8B-B14F-4D97-AF65-F5344CB8AC3E}">
        <p14:creationId xmlns:p14="http://schemas.microsoft.com/office/powerpoint/2010/main" xmlns="" val="2819032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ACC &amp; </a:t>
            </a:r>
            <a:r>
              <a:rPr lang="en-NZ" b="1" dirty="0" err="1" smtClean="0"/>
              <a:t>ONIHL</a:t>
            </a:r>
            <a:r>
              <a:rPr lang="en-NZ" b="1" dirty="0" smtClean="0"/>
              <a:t>: pre 2008</a:t>
            </a:r>
            <a:endParaRPr lang="en-NZ" b="1" dirty="0"/>
          </a:p>
        </p:txBody>
      </p:sp>
      <p:sp>
        <p:nvSpPr>
          <p:cNvPr id="3" name="Content Placeholder 2"/>
          <p:cNvSpPr>
            <a:spLocks noGrp="1"/>
          </p:cNvSpPr>
          <p:nvPr>
            <p:ph idx="1"/>
          </p:nvPr>
        </p:nvSpPr>
        <p:spPr>
          <a:xfrm>
            <a:off x="633413" y="1745673"/>
            <a:ext cx="8056562" cy="4226502"/>
          </a:xfrm>
        </p:spPr>
        <p:txBody>
          <a:bodyPr/>
          <a:lstStyle/>
          <a:p>
            <a:r>
              <a:rPr lang="en-NZ" dirty="0" smtClean="0"/>
              <a:t>All costs of treating diagnosed &amp; liable </a:t>
            </a:r>
            <a:r>
              <a:rPr lang="en-NZ" dirty="0" err="1" smtClean="0"/>
              <a:t>ONIHL</a:t>
            </a:r>
            <a:r>
              <a:rPr lang="en-NZ" dirty="0" smtClean="0"/>
              <a:t> covered by ACC</a:t>
            </a:r>
          </a:p>
          <a:p>
            <a:r>
              <a:rPr lang="en-NZ" dirty="0" smtClean="0"/>
              <a:t>Contract with service providers from 2001, no contract with hearing aid manufacturers</a:t>
            </a:r>
          </a:p>
          <a:p>
            <a:r>
              <a:rPr lang="en-NZ" dirty="0"/>
              <a:t>Effectively a doubling in demand for ACC hearing loss services between 2000 &amp; 2007</a:t>
            </a:r>
          </a:p>
          <a:p>
            <a:r>
              <a:rPr lang="en-NZ" dirty="0" smtClean="0"/>
              <a:t>Period of growth in audiology profession (number of audiologists &amp; clinics) &amp; significant technological developments</a:t>
            </a:r>
          </a:p>
          <a:p>
            <a:pPr lvl="1"/>
            <a:r>
              <a:rPr lang="en-NZ" dirty="0" smtClean="0"/>
              <a:t>Contributed to increased demand for hearing loss services in general, and also including ACC</a:t>
            </a:r>
          </a:p>
        </p:txBody>
      </p:sp>
    </p:spTree>
    <p:extLst>
      <p:ext uri="{BB962C8B-B14F-4D97-AF65-F5344CB8AC3E}">
        <p14:creationId xmlns:p14="http://schemas.microsoft.com/office/powerpoint/2010/main" xmlns="" val="467917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ACC &amp; </a:t>
            </a:r>
            <a:r>
              <a:rPr lang="en-NZ" b="1" dirty="0" err="1" smtClean="0"/>
              <a:t>ONIHL</a:t>
            </a:r>
            <a:r>
              <a:rPr lang="en-NZ" b="1" dirty="0" smtClean="0"/>
              <a:t>: 2008-2010 </a:t>
            </a:r>
            <a:br>
              <a:rPr lang="en-NZ" b="1" dirty="0" smtClean="0"/>
            </a:br>
            <a:r>
              <a:rPr lang="en-NZ" dirty="0" smtClean="0"/>
              <a:t>Industry Accord &amp; Contracting for Service</a:t>
            </a:r>
            <a:endParaRPr lang="en-NZ" dirty="0"/>
          </a:p>
        </p:txBody>
      </p:sp>
      <p:sp>
        <p:nvSpPr>
          <p:cNvPr id="3" name="Content Placeholder 2"/>
          <p:cNvSpPr>
            <a:spLocks noGrp="1"/>
          </p:cNvSpPr>
          <p:nvPr>
            <p:ph idx="1"/>
          </p:nvPr>
        </p:nvSpPr>
        <p:spPr>
          <a:xfrm>
            <a:off x="633413" y="1745673"/>
            <a:ext cx="8056562" cy="4687784"/>
          </a:xfrm>
        </p:spPr>
        <p:txBody>
          <a:bodyPr/>
          <a:lstStyle/>
          <a:p>
            <a:r>
              <a:rPr lang="en-NZ" dirty="0" smtClean="0"/>
              <a:t>Strategy to manage growing demand and cost</a:t>
            </a:r>
          </a:p>
          <a:p>
            <a:r>
              <a:rPr lang="en-NZ" dirty="0" smtClean="0"/>
              <a:t>Tri-party accord between audiology providers, the manufacturers &amp; ACC</a:t>
            </a:r>
          </a:p>
          <a:p>
            <a:r>
              <a:rPr lang="en-NZ" dirty="0" smtClean="0"/>
              <a:t>Tools:</a:t>
            </a:r>
          </a:p>
          <a:p>
            <a:pPr lvl="1"/>
            <a:r>
              <a:rPr lang="en-NZ" dirty="0" smtClean="0"/>
              <a:t>Hearing needs assessment to formally identify the most cost-effective hearing aids for claimant (peer reviewed)</a:t>
            </a:r>
          </a:p>
          <a:p>
            <a:pPr lvl="1"/>
            <a:r>
              <a:rPr lang="en-NZ" dirty="0"/>
              <a:t>Performance based contracts for </a:t>
            </a:r>
            <a:r>
              <a:rPr lang="en-NZ" dirty="0" smtClean="0"/>
              <a:t>audiology providers, </a:t>
            </a:r>
            <a:r>
              <a:rPr lang="en-NZ" dirty="0"/>
              <a:t>including </a:t>
            </a:r>
            <a:r>
              <a:rPr lang="en-NZ" dirty="0" smtClean="0"/>
              <a:t>average hearing </a:t>
            </a:r>
            <a:r>
              <a:rPr lang="en-NZ" dirty="0"/>
              <a:t>aid cost </a:t>
            </a:r>
            <a:r>
              <a:rPr lang="en-NZ" dirty="0" smtClean="0"/>
              <a:t>&amp; client </a:t>
            </a:r>
            <a:r>
              <a:rPr lang="en-NZ" dirty="0"/>
              <a:t>satisfaction </a:t>
            </a:r>
            <a:r>
              <a:rPr lang="en-NZ" dirty="0" smtClean="0"/>
              <a:t>targets</a:t>
            </a:r>
          </a:p>
          <a:p>
            <a:pPr lvl="1"/>
            <a:r>
              <a:rPr lang="en-NZ" dirty="0" smtClean="0"/>
              <a:t>Contracts with manufacturers including discounts for ACC to ‘encourage’ average price target attainment</a:t>
            </a:r>
          </a:p>
        </p:txBody>
      </p:sp>
    </p:spTree>
    <p:extLst>
      <p:ext uri="{BB962C8B-B14F-4D97-AF65-F5344CB8AC3E}">
        <p14:creationId xmlns:p14="http://schemas.microsoft.com/office/powerpoint/2010/main" xmlns="" val="2746012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ACC &amp; </a:t>
            </a:r>
            <a:r>
              <a:rPr lang="en-NZ" b="1" dirty="0" err="1" smtClean="0"/>
              <a:t>ONIHL</a:t>
            </a:r>
            <a:r>
              <a:rPr lang="en-NZ" b="1" dirty="0" smtClean="0"/>
              <a:t>: 2008-2010</a:t>
            </a:r>
            <a:r>
              <a:rPr lang="en-NZ" dirty="0" smtClean="0"/>
              <a:t/>
            </a:r>
            <a:br>
              <a:rPr lang="en-NZ" dirty="0" smtClean="0"/>
            </a:br>
            <a:r>
              <a:rPr lang="en-NZ" dirty="0" smtClean="0"/>
              <a:t>What did the Accord achieve?</a:t>
            </a:r>
            <a:endParaRPr lang="en-NZ" dirty="0"/>
          </a:p>
        </p:txBody>
      </p:sp>
      <p:sp>
        <p:nvSpPr>
          <p:cNvPr id="3" name="Content Placeholder 2"/>
          <p:cNvSpPr>
            <a:spLocks noGrp="1"/>
          </p:cNvSpPr>
          <p:nvPr>
            <p:ph idx="1"/>
          </p:nvPr>
        </p:nvSpPr>
        <p:spPr>
          <a:xfrm>
            <a:off x="633413" y="1745673"/>
            <a:ext cx="8056562" cy="4687784"/>
          </a:xfrm>
        </p:spPr>
        <p:txBody>
          <a:bodyPr/>
          <a:lstStyle/>
          <a:p>
            <a:r>
              <a:rPr lang="en-NZ" dirty="0" smtClean="0"/>
              <a:t>Significant reduction in average cost of hearing aids</a:t>
            </a:r>
          </a:p>
          <a:p>
            <a:pPr lvl="1"/>
            <a:r>
              <a:rPr lang="en-NZ" dirty="0" smtClean="0"/>
              <a:t>From $2,300 to $1,729 	</a:t>
            </a:r>
            <a:r>
              <a:rPr lang="en-NZ" b="1" dirty="0" smtClean="0"/>
              <a:t>-25%</a:t>
            </a:r>
            <a:endParaRPr lang="en-NZ" dirty="0" smtClean="0"/>
          </a:p>
          <a:p>
            <a:pPr lvl="1"/>
            <a:r>
              <a:rPr lang="en-NZ" dirty="0" smtClean="0"/>
              <a:t>Needs assessment &amp; average price target lowered average technology level prescribed</a:t>
            </a:r>
          </a:p>
          <a:p>
            <a:pPr lvl="1"/>
            <a:r>
              <a:rPr lang="en-NZ" dirty="0" smtClean="0"/>
              <a:t>Further enhanced by manufacturer discounts to ACC</a:t>
            </a:r>
            <a:endParaRPr lang="en-NZ" dirty="0"/>
          </a:p>
          <a:p>
            <a:r>
              <a:rPr lang="en-NZ" dirty="0" smtClean="0"/>
              <a:t>No impact in access to aids, or replacement timing</a:t>
            </a:r>
          </a:p>
          <a:p>
            <a:r>
              <a:rPr lang="en-NZ" dirty="0" smtClean="0"/>
              <a:t>~7mio in savings per annum</a:t>
            </a:r>
          </a:p>
          <a:p>
            <a:pPr lvl="1"/>
            <a:r>
              <a:rPr lang="en-NZ" dirty="0" smtClean="0"/>
              <a:t>ACC Board Paper 2006: </a:t>
            </a:r>
            <a:r>
              <a:rPr lang="en-NZ" dirty="0"/>
              <a:t>anticipated </a:t>
            </a:r>
            <a:r>
              <a:rPr lang="en-NZ" dirty="0" smtClean="0"/>
              <a:t>85mio spend in 2009/10 (before Accord)</a:t>
            </a:r>
          </a:p>
          <a:p>
            <a:pPr lvl="1"/>
            <a:r>
              <a:rPr lang="en-NZ" dirty="0" smtClean="0"/>
              <a:t>Actual spend 2009/10: ~65mio</a:t>
            </a:r>
          </a:p>
          <a:p>
            <a:r>
              <a:rPr lang="en-NZ" dirty="0" smtClean="0"/>
              <a:t>Increase in the average age for re-aiding</a:t>
            </a:r>
          </a:p>
          <a:p>
            <a:pPr lvl="1"/>
            <a:r>
              <a:rPr lang="en-NZ" dirty="0" smtClean="0"/>
              <a:t>From ~4.6 years in 2005 to 6.2 years in 2009</a:t>
            </a:r>
            <a:endParaRPr lang="en-NZ" dirty="0"/>
          </a:p>
        </p:txBody>
      </p:sp>
    </p:spTree>
    <p:extLst>
      <p:ext uri="{BB962C8B-B14F-4D97-AF65-F5344CB8AC3E}">
        <p14:creationId xmlns:p14="http://schemas.microsoft.com/office/powerpoint/2010/main" xmlns="" val="2049700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a:t>ACC &amp; </a:t>
            </a:r>
            <a:r>
              <a:rPr lang="en-NZ" b="1" dirty="0" err="1" smtClean="0"/>
              <a:t>ONIHL</a:t>
            </a:r>
            <a:r>
              <a:rPr lang="en-NZ" b="1" dirty="0" smtClean="0"/>
              <a:t>: July 2010</a:t>
            </a:r>
            <a:br>
              <a:rPr lang="en-NZ" b="1" dirty="0" smtClean="0"/>
            </a:br>
            <a:r>
              <a:rPr lang="en-NZ" dirty="0" smtClean="0"/>
              <a:t>Introduction of minimum threshold for injury</a:t>
            </a:r>
            <a:endParaRPr lang="en-NZ" dirty="0"/>
          </a:p>
        </p:txBody>
      </p:sp>
      <p:sp>
        <p:nvSpPr>
          <p:cNvPr id="3" name="Content Placeholder 2"/>
          <p:cNvSpPr>
            <a:spLocks noGrp="1"/>
          </p:cNvSpPr>
          <p:nvPr>
            <p:ph idx="1"/>
          </p:nvPr>
        </p:nvSpPr>
        <p:spPr/>
        <p:txBody>
          <a:bodyPr/>
          <a:lstStyle/>
          <a:p>
            <a:r>
              <a:rPr lang="en-NZ" dirty="0" smtClean="0"/>
              <a:t>Minimum threshold for injury of 6% hearing loss introduced</a:t>
            </a:r>
          </a:p>
          <a:p>
            <a:r>
              <a:rPr lang="en-NZ" dirty="0" smtClean="0"/>
              <a:t>Intended to eliminate situation where claimant eligible for cover but where not eligible for entitlement (rehabilitation)</a:t>
            </a:r>
          </a:p>
          <a:p>
            <a:r>
              <a:rPr lang="en-NZ" dirty="0" smtClean="0"/>
              <a:t>Key point #1: 6% threshold for </a:t>
            </a:r>
            <a:r>
              <a:rPr lang="en-NZ" dirty="0" err="1" smtClean="0"/>
              <a:t>ONIHL</a:t>
            </a:r>
            <a:r>
              <a:rPr lang="en-NZ" dirty="0" smtClean="0"/>
              <a:t> only</a:t>
            </a:r>
          </a:p>
          <a:p>
            <a:pPr lvl="1"/>
            <a:r>
              <a:rPr lang="en-NZ" dirty="0" smtClean="0"/>
              <a:t>Effects of aging (average) &amp; other hearing loss backed out from %</a:t>
            </a:r>
          </a:p>
          <a:p>
            <a:r>
              <a:rPr lang="en-NZ" dirty="0" smtClean="0"/>
              <a:t>A key point: 6% hearing loss ≠ a hearing disability of just 6%</a:t>
            </a:r>
          </a:p>
          <a:p>
            <a:pPr lvl="1"/>
            <a:r>
              <a:rPr lang="en-NZ" dirty="0" smtClean="0"/>
              <a:t>Damage from noise typically centred in same areas of hearing used for processing speech</a:t>
            </a:r>
          </a:p>
          <a:p>
            <a:pPr lvl="1"/>
            <a:r>
              <a:rPr lang="en-NZ" dirty="0" smtClean="0"/>
              <a:t>A 6% hearing loss in the higher frequencies of hearing can result in low levels of speech understanding when competing sound is present</a:t>
            </a:r>
            <a:endParaRPr lang="en-NZ" dirty="0"/>
          </a:p>
        </p:txBody>
      </p:sp>
    </p:spTree>
    <p:extLst>
      <p:ext uri="{BB962C8B-B14F-4D97-AF65-F5344CB8AC3E}">
        <p14:creationId xmlns:p14="http://schemas.microsoft.com/office/powerpoint/2010/main" xmlns="" val="2219593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a:t>How things looked </a:t>
            </a:r>
            <a:r>
              <a:rPr lang="en-NZ" b="1" dirty="0" smtClean="0"/>
              <a:t>pre-regulations</a:t>
            </a:r>
            <a:br>
              <a:rPr lang="en-NZ" b="1" dirty="0" smtClean="0"/>
            </a:br>
            <a:r>
              <a:rPr lang="en-NZ" dirty="0" smtClean="0"/>
              <a:t>Demand for services (hearing aid fittings)</a:t>
            </a:r>
            <a:endParaRPr lang="en-NZ" dirty="0"/>
          </a:p>
        </p:txBody>
      </p:sp>
      <p:pic>
        <p:nvPicPr>
          <p:cNvPr id="3077" name="Picture 5"/>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1752196"/>
            <a:ext cx="9144000" cy="51058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nvGrpSpPr>
          <p:cNvPr id="3" name="Group 2"/>
          <p:cNvGrpSpPr/>
          <p:nvPr/>
        </p:nvGrpSpPr>
        <p:grpSpPr>
          <a:xfrm>
            <a:off x="7259311" y="1524000"/>
            <a:ext cx="2028018" cy="5334000"/>
            <a:chOff x="7259311" y="1524000"/>
            <a:chExt cx="2028018" cy="5334000"/>
          </a:xfrm>
        </p:grpSpPr>
        <p:sp>
          <p:nvSpPr>
            <p:cNvPr id="6" name="Rectangle 5"/>
            <p:cNvSpPr/>
            <p:nvPr/>
          </p:nvSpPr>
          <p:spPr>
            <a:xfrm>
              <a:off x="7810500" y="1524000"/>
              <a:ext cx="1476829" cy="53340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NZ"/>
            </a:p>
          </p:txBody>
        </p:sp>
        <p:sp>
          <p:nvSpPr>
            <p:cNvPr id="7" name="Rectangle 6"/>
            <p:cNvSpPr/>
            <p:nvPr/>
          </p:nvSpPr>
          <p:spPr>
            <a:xfrm>
              <a:off x="7259311" y="6096000"/>
              <a:ext cx="960864" cy="7620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NZ"/>
            </a:p>
          </p:txBody>
        </p:sp>
      </p:grpSp>
      <p:sp>
        <p:nvSpPr>
          <p:cNvPr id="8" name="TextBox 7"/>
          <p:cNvSpPr txBox="1"/>
          <p:nvPr/>
        </p:nvSpPr>
        <p:spPr>
          <a:xfrm>
            <a:off x="6915150" y="2857499"/>
            <a:ext cx="272758" cy="2568357"/>
          </a:xfrm>
          <a:prstGeom prst="rect">
            <a:avLst/>
          </a:prstGeom>
          <a:solidFill>
            <a:schemeClr val="bg1"/>
          </a:solidFill>
        </p:spPr>
        <p:txBody>
          <a:bodyPr vert="vert270" wrap="square" lIns="36000" tIns="36000" rIns="36000" bIns="36000" rtlCol="0">
            <a:spAutoFit/>
          </a:bodyPr>
          <a:lstStyle/>
          <a:p>
            <a:pPr algn="ctr"/>
            <a:r>
              <a:rPr lang="en-NZ" sz="1300" b="1" dirty="0" smtClean="0">
                <a:solidFill>
                  <a:schemeClr val="bg1">
                    <a:lumMod val="50000"/>
                  </a:schemeClr>
                </a:solidFill>
              </a:rPr>
              <a:t>DATA NOT AVAILABLE</a:t>
            </a:r>
            <a:endParaRPr lang="en-NZ" sz="1300" b="1" dirty="0">
              <a:solidFill>
                <a:schemeClr val="bg1">
                  <a:lumMod val="50000"/>
                </a:schemeClr>
              </a:solidFill>
            </a:endParaRPr>
          </a:p>
        </p:txBody>
      </p:sp>
      <p:sp>
        <p:nvSpPr>
          <p:cNvPr id="9" name="TextBox 8"/>
          <p:cNvSpPr txBox="1"/>
          <p:nvPr/>
        </p:nvSpPr>
        <p:spPr>
          <a:xfrm>
            <a:off x="5848350" y="2857498"/>
            <a:ext cx="272758" cy="2568357"/>
          </a:xfrm>
          <a:prstGeom prst="rect">
            <a:avLst/>
          </a:prstGeom>
          <a:solidFill>
            <a:schemeClr val="bg1"/>
          </a:solidFill>
        </p:spPr>
        <p:txBody>
          <a:bodyPr vert="vert270" wrap="square" lIns="36000" tIns="36000" rIns="36000" bIns="36000" rtlCol="0">
            <a:spAutoFit/>
          </a:bodyPr>
          <a:lstStyle/>
          <a:p>
            <a:pPr algn="ctr"/>
            <a:r>
              <a:rPr lang="en-NZ" sz="1300" b="1" dirty="0" smtClean="0">
                <a:solidFill>
                  <a:schemeClr val="bg1">
                    <a:lumMod val="50000"/>
                  </a:schemeClr>
                </a:solidFill>
              </a:rPr>
              <a:t>DATA NOT AVAILABLE</a:t>
            </a:r>
            <a:endParaRPr lang="en-NZ" sz="1300" b="1" dirty="0">
              <a:solidFill>
                <a:schemeClr val="bg1">
                  <a:lumMod val="50000"/>
                </a:schemeClr>
              </a:solidFill>
            </a:endParaRPr>
          </a:p>
        </p:txBody>
      </p:sp>
    </p:spTree>
    <p:extLst>
      <p:ext uri="{BB962C8B-B14F-4D97-AF65-F5344CB8AC3E}">
        <p14:creationId xmlns:p14="http://schemas.microsoft.com/office/powerpoint/2010/main" xmlns="" val="2485500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How things looked pre-regulations</a:t>
            </a:r>
            <a:br>
              <a:rPr lang="en-NZ" b="1" dirty="0" smtClean="0"/>
            </a:br>
            <a:r>
              <a:rPr lang="en-NZ" dirty="0" smtClean="0"/>
              <a:t>Annual spend on hearing loss by ACC</a:t>
            </a:r>
            <a:endParaRPr lang="en-NZ"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495801" y="1251857"/>
            <a:ext cx="7648200" cy="56061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0602055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ACC &amp; </a:t>
            </a:r>
            <a:r>
              <a:rPr lang="en-NZ" b="1" dirty="0" err="1" smtClean="0"/>
              <a:t>ONIHL</a:t>
            </a:r>
            <a:r>
              <a:rPr lang="en-NZ" b="1" dirty="0"/>
              <a:t>:</a:t>
            </a:r>
            <a:r>
              <a:rPr lang="en-NZ" b="1" dirty="0" smtClean="0"/>
              <a:t> 2011 &amp; on</a:t>
            </a:r>
            <a:r>
              <a:rPr lang="en-NZ" dirty="0" smtClean="0"/>
              <a:t/>
            </a:r>
            <a:br>
              <a:rPr lang="en-NZ" dirty="0" smtClean="0"/>
            </a:br>
            <a:r>
              <a:rPr lang="en-NZ" dirty="0" smtClean="0"/>
              <a:t>Introduction of Regulations</a:t>
            </a:r>
            <a:endParaRPr lang="en-NZ" dirty="0"/>
          </a:p>
        </p:txBody>
      </p:sp>
      <p:sp>
        <p:nvSpPr>
          <p:cNvPr id="3" name="Content Placeholder 2"/>
          <p:cNvSpPr>
            <a:spLocks noGrp="1"/>
          </p:cNvSpPr>
          <p:nvPr>
            <p:ph idx="1"/>
          </p:nvPr>
        </p:nvSpPr>
        <p:spPr>
          <a:xfrm>
            <a:off x="633413" y="1745673"/>
            <a:ext cx="8056562" cy="4568041"/>
          </a:xfrm>
        </p:spPr>
        <p:txBody>
          <a:bodyPr/>
          <a:lstStyle/>
          <a:p>
            <a:r>
              <a:rPr lang="en-NZ" dirty="0" smtClean="0"/>
              <a:t>Significant reduction in contribution by ACC to cost of hearing aids and professional audiological fees</a:t>
            </a:r>
          </a:p>
          <a:p>
            <a:r>
              <a:rPr lang="en-NZ" dirty="0" smtClean="0"/>
              <a:t>Introduction of apportionment of cost of rehabilitation</a:t>
            </a:r>
            <a:br>
              <a:rPr lang="en-NZ" dirty="0" smtClean="0"/>
            </a:br>
            <a:r>
              <a:rPr lang="en-NZ" dirty="0" smtClean="0"/>
              <a:t>(</a:t>
            </a:r>
            <a:r>
              <a:rPr lang="en-NZ" dirty="0" err="1" smtClean="0"/>
              <a:t>ONIHL</a:t>
            </a:r>
            <a:r>
              <a:rPr lang="en-NZ" dirty="0" smtClean="0"/>
              <a:t> </a:t>
            </a:r>
            <a:r>
              <a:rPr lang="en-NZ" dirty="0" err="1" smtClean="0"/>
              <a:t>vs</a:t>
            </a:r>
            <a:r>
              <a:rPr lang="en-NZ" dirty="0" smtClean="0"/>
              <a:t> other forms of hearing loss)</a:t>
            </a:r>
          </a:p>
          <a:p>
            <a:pPr lvl="1"/>
            <a:r>
              <a:rPr lang="en-NZ" dirty="0" smtClean="0"/>
              <a:t>ACC only liable for proportion of loss attributable to </a:t>
            </a:r>
            <a:r>
              <a:rPr lang="en-NZ" dirty="0" err="1" smtClean="0"/>
              <a:t>ONIHL</a:t>
            </a:r>
            <a:endParaRPr lang="en-NZ" dirty="0" smtClean="0"/>
          </a:p>
          <a:p>
            <a:pPr lvl="1"/>
            <a:r>
              <a:rPr lang="en-NZ" dirty="0" smtClean="0"/>
              <a:t>Determined by audiometric result, client age, ability of client to accurately recall &amp; describe occupational noise history, &amp; </a:t>
            </a:r>
            <a:r>
              <a:rPr lang="en-NZ" dirty="0" err="1" smtClean="0"/>
              <a:t>ORL</a:t>
            </a:r>
            <a:r>
              <a:rPr lang="en-NZ" dirty="0" smtClean="0"/>
              <a:t> evaluation (gatekeeper role?), </a:t>
            </a:r>
            <a:r>
              <a:rPr lang="en-NZ" i="1" dirty="0" smtClean="0"/>
              <a:t>no consideration of hearing need &amp; impact of </a:t>
            </a:r>
            <a:r>
              <a:rPr lang="en-NZ" i="1" dirty="0" err="1" smtClean="0"/>
              <a:t>ONIHL</a:t>
            </a:r>
            <a:endParaRPr lang="en-NZ" i="1" dirty="0" smtClean="0"/>
          </a:p>
          <a:p>
            <a:pPr lvl="1"/>
            <a:r>
              <a:rPr lang="en-NZ" dirty="0" smtClean="0"/>
              <a:t>Proportional contribution </a:t>
            </a:r>
            <a:r>
              <a:rPr lang="en-NZ" dirty="0"/>
              <a:t>from </a:t>
            </a:r>
            <a:r>
              <a:rPr lang="en-NZ" dirty="0" smtClean="0"/>
              <a:t>MOH, from a lower basis ($444 per aid)</a:t>
            </a:r>
            <a:endParaRPr lang="en-NZ" dirty="0"/>
          </a:p>
          <a:p>
            <a:r>
              <a:rPr lang="en-NZ" dirty="0" smtClean="0"/>
              <a:t>Significant reduction in entitlements for </a:t>
            </a:r>
            <a:r>
              <a:rPr lang="en-NZ" dirty="0" err="1" smtClean="0"/>
              <a:t>ongoing</a:t>
            </a:r>
            <a:r>
              <a:rPr lang="en-NZ" dirty="0" smtClean="0"/>
              <a:t> maintenance </a:t>
            </a:r>
          </a:p>
          <a:p>
            <a:r>
              <a:rPr lang="en-NZ" dirty="0" smtClean="0"/>
              <a:t>Increase in </a:t>
            </a:r>
            <a:r>
              <a:rPr lang="en-NZ" dirty="0" err="1" smtClean="0"/>
              <a:t>reaiding</a:t>
            </a:r>
            <a:r>
              <a:rPr lang="en-NZ" dirty="0" smtClean="0"/>
              <a:t> period to once every 6 years</a:t>
            </a:r>
          </a:p>
        </p:txBody>
      </p:sp>
    </p:spTree>
    <p:extLst>
      <p:ext uri="{BB962C8B-B14F-4D97-AF65-F5344CB8AC3E}">
        <p14:creationId xmlns:p14="http://schemas.microsoft.com/office/powerpoint/2010/main" xmlns="" val="1628934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_SP_Spice_Neutr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TotalTime>
  <Words>1459</Words>
  <Application>Microsoft Office PowerPoint</Application>
  <PresentationFormat>On-screen Show (4:3)</PresentationFormat>
  <Paragraphs>167</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Template_SP_Spice_Neutral</vt:lpstr>
      <vt:lpstr>Changes in ACC cover for Hearing Loss Occupational Noise Induced Hearing Loss (ONIHL)</vt:lpstr>
      <vt:lpstr>A note on the quality of available information</vt:lpstr>
      <vt:lpstr>ACC &amp; ONIHL: pre 2008</vt:lpstr>
      <vt:lpstr>ACC &amp; ONIHL: 2008-2010  Industry Accord &amp; Contracting for Service</vt:lpstr>
      <vt:lpstr>ACC &amp; ONIHL: 2008-2010 What did the Accord achieve?</vt:lpstr>
      <vt:lpstr>ACC &amp; ONIHL: July 2010 Introduction of minimum threshold for injury</vt:lpstr>
      <vt:lpstr>How things looked pre-regulations Demand for services (hearing aid fittings)</vt:lpstr>
      <vt:lpstr>How things looked pre-regulations Annual spend on hearing loss by ACC</vt:lpstr>
      <vt:lpstr>ACC &amp; ONIHL: 2011 &amp; on Introduction of Regulations</vt:lpstr>
      <vt:lpstr>ACC &amp; ONIHL: 2011 &amp; on What apportionment really means</vt:lpstr>
      <vt:lpstr>ACC &amp; ONIHL: 2011 &amp; on Impact of regulations on demand for services</vt:lpstr>
      <vt:lpstr>ACC &amp; ONIHL: 2011 &amp; on Annual spend on hearing loss by ACC</vt:lpstr>
      <vt:lpstr>ACC &amp; ONIHL: 2011 &amp; on Uptake of hearing aids</vt:lpstr>
      <vt:lpstr>ACC &amp; ONIHL: Introduction of regulations Summary of impact</vt:lpstr>
      <vt:lpstr>ACC &amp; ONIHL: 2010 &amp; on A final point: What is happening with the OCL?</vt:lpstr>
    </vt:vector>
  </TitlesOfParts>
  <Company>Phonak AG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11narnold</dc:creator>
  <cp:lastModifiedBy>Conor Donohue</cp:lastModifiedBy>
  <cp:revision>152</cp:revision>
  <dcterms:created xsi:type="dcterms:W3CDTF">2010-12-09T15:03:54Z</dcterms:created>
  <dcterms:modified xsi:type="dcterms:W3CDTF">2012-10-31T03:45:31Z</dcterms:modified>
</cp:coreProperties>
</file>